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Apresente a Hora da Vida como um caminho de encontro, oração, reflexão e compromisso. O centro não é apenas discutir a vida, mas acolhê-la como dom de Deus e testemunhá-la em abundância.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Apresente os objetivos como um único movimento: reconhecer o dom, formar a consciência, iluminar a realidade e agir. A Hora da Vida liga espiritualidade e missão.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Mostre que a estrutura é repetida nos encontros para criar familiaridade. A ambientação prepara; a Palavra ilumina; a partilha aproxima; o compromisso prolonga o encontro durante a semana.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Apresente os temas como uma progressão: dom recebido, dignidade protegida, autenticidade cultivada, sofrimento acompanhado, vínculos fortalecidos, etapas valorizadas e vida entregue no serviço.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Sugira que os encontros aconteçam em casas, comunidades, grupos de família ou paróquias. A equipe adapta cantos e dinâmica, mas preserva o eixo Palavra–partilha–compromisso.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Valorize a participação de casais, jovens, crianças, adultos e idosos. O material prevê atividades infantis e linguagem comunitária, favorecendo a presença das diferentes gerações.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enviado; Lumen Gentium, n. 11; Amoris Laetitia, n. 11.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Sugira que os encontros aconteçam em casas, comunidades, grupos de família ou paróquias. A equipe adapta cantos e dinâmica, mas preserva o eixo Palavra–partilha–compromisso.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Este slide é importante para temas sensíveis, como sofrimento emocional, solidão, conflitos familiares ou risco à vida. Oriente a equipe a conhecer a rede local de proteção e atendimento.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Retome o sentido pastoral do projeto: criar comunidades capazes de reconhecer sinais de vida, aproximar-se das fragilidades e agir com fraternidade.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Encerre com um convite concreto. Peça que cada coordenação indique um local, uma equipe responsável e uma data para iniciar os encontros.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Explique que o material não é apenas informativo. Ele foi concebido para gerar processos comunitários, aproximar gerações e transformar a fé em cuidado concreto.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Aprofunde a diferença entre uma leitura material de ‘vida abundante’ e a vida em Deus. O subsídio utiliza Evangelium Vitae 1, 2 e 34 para sustentar essa visão.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enviado; Jo 10,10; Evangelium Vitae, nn. 1, 2 e 34.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Apresente os objetivos como um único movimento: reconhecer o dom, formar a consciência, iluminar a realidade e agir. A Hora da Vida liga espiritualidade e missão.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Mostre que a estrutura é repetida nos encontros para criar familiaridade. A ambientação prepara; a Palavra ilumina; a partilha aproxima; o compromisso prolonga o encontro durante a semana.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Apresente os temas como uma progressão: dom recebido, dignidade protegida, autenticidade cultivada, sofrimento acompanhado, vínculos fortalecidos, etapas valorizadas e vida entregue no serviço.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Valorize a participação de casais, jovens, crianças, adultos e idosos. O material prevê atividades infantis e linguagem comunitária, favorecendo a presença das diferentes gerações.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enviado; Lumen Gentium, n. 11; Amoris Laetitia, n. 11.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Explique que o material não é apenas informativo. Ele foi concebido para gerar processos comunitários, aproximar gerações e transformar a fé em cuidado concreto.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enviado: “Hora da Vida 2026 — O sentido da vida”.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Aprofunde a diferença entre uma leitura material de ‘vida abundante’ e a vida em Deus. O subsídio utiliza Evangelium Vitae 1, 2 e 34 para sustentar essa visão.</a:t>
            </a:r>
          </a:p>
          <a:p>
            <a:endParaRPr/>
          </a:p>
          <a:p>
            <a:r>
              <a:t>[Sources]</a:t>
            </a:r>
          </a:p>
          <a:p>
            <a:r>
              <a:t>- Arquivo enviado; Jo 10,10; Evangelium Vitae, nn. 1, 2 e 34.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68D8E98F-AC3B-4A2A-A94D-6FFEBECD97F1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6F4ED"/>
          </a:solidFill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34245E4-BD04-40AF-86A1-8EAC7A3EB97F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66700" cy="6858000"/>
          </a:xfrm>
          <a:prstGeom prst="rect">
            <a:avLst/>
          </a:prstGeom>
          <a:solidFill>
            <a:srgbClr val="E8B64A"/>
          </a:solidFill>
        </p:spPr>
        <p:txBody>
          <a:bodyPr/>
          <a:lstStyle/>
          <a:p>
            <a:endParaRPr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B0CBE84-2722-4475-945D-1518DF78F65F}"/>
              </a:ext>
            </a:extLst>
          </p:cNvPr>
          <p:cNvSpPr>
            <a:spLocks noGrp="1"/>
          </p:cNvSpPr>
          <p:nvPr/>
        </p:nvSpPr>
        <p:spPr>
          <a:xfrm>
            <a:off x="609600" y="609600"/>
            <a:ext cx="6858000" cy="5238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9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AFF3A9F9-21D9-4222-B5D6-048A2C61E209}"/>
              </a:ext>
            </a:extLst>
          </p:cNvPr>
          <p:cNvSpPr>
            <a:spLocks noGrp="1"/>
          </p:cNvSpPr>
          <p:nvPr/>
        </p:nvSpPr>
        <p:spPr>
          <a:xfrm>
            <a:off x="609600" y="1524000"/>
            <a:ext cx="7334250" cy="20002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615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O sentido
da vida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01BBBB57-DBDB-4821-B4D0-EDAB7EC35224}"/>
              </a:ext>
            </a:extLst>
          </p:cNvPr>
          <p:cNvSpPr>
            <a:spLocks noGrp="1"/>
          </p:cNvSpPr>
          <p:nvPr/>
        </p:nvSpPr>
        <p:spPr>
          <a:xfrm>
            <a:off x="628650" y="4095750"/>
            <a:ext cx="7810500" cy="9048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325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“Eu vim para que todos tenham vida,
e a tenham em abundância.”</a:t>
            </a:r>
          </a:p>
        </p:txBody>
      </p:sp>
      <p:sp>
        <p:nvSpPr>
          <p:cNvPr id="7" name="Retângulo: Cantos Arredondados 6">
            <a:extLst>
              <a:ext uri="{FF2B5EF4-FFF2-40B4-BE49-F238E27FC236}">
                <a16:creationId xmlns:a16="http://schemas.microsoft.com/office/drawing/2014/main" id="{DD8C743B-3A15-4861-8A76-35DF8C1985F1}"/>
              </a:ext>
            </a:extLst>
          </p:cNvPr>
          <p:cNvSpPr>
            <a:spLocks noGrp="1"/>
          </p:cNvSpPr>
          <p:nvPr/>
        </p:nvSpPr>
        <p:spPr>
          <a:xfrm>
            <a:off x="9620250" y="685800"/>
            <a:ext cx="1428750" cy="1428750"/>
          </a:xfrm>
          <a:prstGeom prst="roundRect">
            <a:avLst>
              <a:gd name="adj" fmla="val 5333"/>
            </a:avLst>
          </a:prstGeom>
          <a:solidFill>
            <a:srgbClr val="E5F1EC"/>
          </a:solidFill>
        </p:spPr>
        <p:txBody>
          <a:bodyPr/>
          <a:lstStyle/>
          <a:p>
            <a:endParaRPr/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A22E8904-0D8D-412E-A5F3-5B916D32EC58}"/>
              </a:ext>
            </a:extLst>
          </p:cNvPr>
          <p:cNvSpPr>
            <a:spLocks noGrp="1"/>
          </p:cNvSpPr>
          <p:nvPr/>
        </p:nvSpPr>
        <p:spPr>
          <a:xfrm>
            <a:off x="9048750" y="2333625"/>
            <a:ext cx="2000250" cy="2000250"/>
          </a:xfrm>
          <a:prstGeom prst="roundRect">
            <a:avLst>
              <a:gd name="adj" fmla="val 3810"/>
            </a:avLst>
          </a:prstGeom>
          <a:solidFill>
            <a:srgbClr val="DDEEF7"/>
          </a:solidFill>
        </p:spPr>
        <p:txBody>
          <a:bodyPr/>
          <a:lstStyle/>
          <a:p>
            <a:endParaRPr/>
          </a:p>
        </p:txBody>
      </p:sp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633870F7-3F79-434D-9CE7-52DEBD754A21}"/>
              </a:ext>
            </a:extLst>
          </p:cNvPr>
          <p:cNvSpPr>
            <a:spLocks noGrp="1"/>
          </p:cNvSpPr>
          <p:nvPr/>
        </p:nvSpPr>
        <p:spPr>
          <a:xfrm>
            <a:off x="9906000" y="4810125"/>
            <a:ext cx="1143000" cy="1143000"/>
          </a:xfrm>
          <a:prstGeom prst="roundRect">
            <a:avLst>
              <a:gd name="adj" fmla="val 6667"/>
            </a:avLst>
          </a:prstGeom>
          <a:solidFill>
            <a:srgbClr val="E8B64A"/>
          </a:solidFill>
        </p:spPr>
        <p:txBody>
          <a:bodyPr/>
          <a:lstStyle/>
          <a:p>
            <a:endParaRPr/>
          </a:p>
        </p:txBody>
      </p:sp>
      <p:pic>
        <p:nvPicPr>
          <p:cNvPr id="22" name="Imagem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48990" y="334236"/>
            <a:ext cx="3571260" cy="4999764"/>
          </a:xfrm>
          <a:prstGeom prst="rect">
            <a:avLst/>
          </a:prstGeom>
        </p:spPr>
      </p:pic>
      <p:pic>
        <p:nvPicPr>
          <p:cNvPr id="2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411882" y="4952121"/>
            <a:ext cx="1655783" cy="1655783"/>
          </a:xfrm>
          <a:prstGeom prst="rect">
            <a:avLst/>
          </a:prstGeom>
        </p:spPr>
      </p:pic>
      <p:pic>
        <p:nvPicPr>
          <p:cNvPr id="24" name="Imagem 1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88403" y="5298346"/>
            <a:ext cx="2578193" cy="130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8553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9DC09B89-BCA9-4CAF-AEFD-FB5120BCE6B0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017A8DA-4FA4-4709-91AF-89E6254417E0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4º encontro — Você não está sozinho</a:t>
            </a:r>
          </a:p>
        </p:txBody>
      </p:sp>
      <p:cxnSp>
        <p:nvCxnSpPr>
          <p:cNvPr id="25" name="Conector de Seta Reta 18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C22EFE3B-94B4-45C7-B3E9-B3BE4E5E6D3E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4012AA78-8B13-4689-83EB-A07701CAADF5}"/>
              </a:ext>
            </a:extLst>
          </p:cNvPr>
          <p:cNvSpPr>
            <a:spLocks noGrp="1"/>
          </p:cNvSpPr>
          <p:nvPr/>
        </p:nvSpPr>
        <p:spPr>
          <a:xfrm>
            <a:off x="457200" y="2095500"/>
            <a:ext cx="5238750" cy="1476375"/>
          </a:xfrm>
          <a:prstGeom prst="roundRect">
            <a:avLst>
              <a:gd name="adj" fmla="val 5161"/>
            </a:avLst>
          </a:prstGeom>
          <a:solidFill>
            <a:srgbClr val="E5F1EC"/>
          </a:solidFill>
        </p:spPr>
        <p:txBody>
          <a:bodyPr/>
          <a:lstStyle/>
          <a:p>
            <a:endParaRPr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80A16CE-2AB4-46AA-A4CD-3DB3EA6894F5}"/>
              </a:ext>
            </a:extLst>
          </p:cNvPr>
          <p:cNvSpPr>
            <a:spLocks noGrp="1"/>
          </p:cNvSpPr>
          <p:nvPr/>
        </p:nvSpPr>
        <p:spPr>
          <a:xfrm>
            <a:off x="714375" y="2343150"/>
            <a:ext cx="45720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9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01  Escutar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54FB5A2-6223-41FC-BD23-D94CC44C9340}"/>
              </a:ext>
            </a:extLst>
          </p:cNvPr>
          <p:cNvSpPr>
            <a:spLocks noGrp="1"/>
          </p:cNvSpPr>
          <p:nvPr/>
        </p:nvSpPr>
        <p:spPr>
          <a:xfrm>
            <a:off x="714375" y="2781300"/>
            <a:ext cx="447675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acolher a história da pessoa sem julgamento.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AC2C86B-95A6-478A-9234-4B2B6F0FE494}"/>
              </a:ext>
            </a:extLst>
          </p:cNvPr>
          <p:cNvSpPr>
            <a:spLocks noGrp="1"/>
          </p:cNvSpPr>
          <p:nvPr/>
        </p:nvSpPr>
        <p:spPr>
          <a:xfrm>
            <a:off x="6000750" y="2095500"/>
            <a:ext cx="5505450" cy="1476375"/>
          </a:xfrm>
          <a:prstGeom prst="roundRect">
            <a:avLst>
              <a:gd name="adj" fmla="val 5161"/>
            </a:avLst>
          </a:prstGeom>
          <a:solidFill>
            <a:srgbClr val="DDEEF7"/>
          </a:solidFill>
        </p:spPr>
        <p:txBody>
          <a:bodyPr/>
          <a:lstStyle/>
          <a:p>
            <a:endParaRPr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5D101A-D24A-4161-A022-E380023EAA5C}"/>
              </a:ext>
            </a:extLst>
          </p:cNvPr>
          <p:cNvSpPr>
            <a:spLocks noGrp="1"/>
          </p:cNvSpPr>
          <p:nvPr/>
        </p:nvSpPr>
        <p:spPr>
          <a:xfrm>
            <a:off x="6257925" y="2343150"/>
            <a:ext cx="47625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950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02  Esperar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5086785-9088-41DF-9BF5-C928B77A1053}"/>
              </a:ext>
            </a:extLst>
          </p:cNvPr>
          <p:cNvSpPr>
            <a:spLocks noGrp="1"/>
          </p:cNvSpPr>
          <p:nvPr/>
        </p:nvSpPr>
        <p:spPr>
          <a:xfrm>
            <a:off x="6257925" y="2781300"/>
            <a:ext cx="476250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anunciar que a dor não tem a última palavra.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307605E8-EFE8-41F8-8DCC-7F8FD3E95CA0}"/>
              </a:ext>
            </a:extLst>
          </p:cNvPr>
          <p:cNvSpPr>
            <a:spLocks noGrp="1"/>
          </p:cNvSpPr>
          <p:nvPr/>
        </p:nvSpPr>
        <p:spPr>
          <a:xfrm>
            <a:off x="457200" y="3905250"/>
            <a:ext cx="5238750" cy="1476375"/>
          </a:xfrm>
          <a:prstGeom prst="roundRect">
            <a:avLst>
              <a:gd name="adj" fmla="val 5161"/>
            </a:avLst>
          </a:prstGeom>
          <a:solidFill>
            <a:srgbClr val="F6F4ED"/>
          </a:solidFill>
        </p:spPr>
        <p:txBody>
          <a:bodyPr/>
          <a:lstStyle/>
          <a:p>
            <a:endParaRPr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0E2D07E-33D1-4935-B09A-1DF749B376DD}"/>
              </a:ext>
            </a:extLst>
          </p:cNvPr>
          <p:cNvSpPr>
            <a:spLocks noGrp="1"/>
          </p:cNvSpPr>
          <p:nvPr/>
        </p:nvSpPr>
        <p:spPr>
          <a:xfrm>
            <a:off x="714375" y="4152900"/>
            <a:ext cx="45720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950" b="1">
                <a:solidFill>
                  <a:srgbClr val="E8B64A"/>
                </a:solidFill>
                <a:latin typeface="Arial"/>
                <a:ea typeface="Arial"/>
                <a:cs typeface="Arial"/>
              </a:defRPr>
            </a:pPr>
            <a:r>
              <a:t>03  Acompanhar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FD3018E-47AA-43AB-9C1F-226FC24C729A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447675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oferecer amizade, oração e presença responsável.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B3EE40A4-B330-4A19-B958-3478496330EA}"/>
              </a:ext>
            </a:extLst>
          </p:cNvPr>
          <p:cNvSpPr>
            <a:spLocks noGrp="1"/>
          </p:cNvSpPr>
          <p:nvPr/>
        </p:nvSpPr>
        <p:spPr>
          <a:xfrm>
            <a:off x="6000750" y="3905250"/>
            <a:ext cx="5505450" cy="1476375"/>
          </a:xfrm>
          <a:prstGeom prst="roundRect">
            <a:avLst>
              <a:gd name="adj" fmla="val 5161"/>
            </a:avLst>
          </a:prstGeom>
          <a:solidFill>
            <a:srgbClr val="EEF0F2"/>
          </a:solidFill>
        </p:spPr>
        <p:txBody>
          <a:bodyPr/>
          <a:lstStyle/>
          <a:p>
            <a:endParaRPr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D00E10F5-13E8-44B4-B782-60AF4FB717A6}"/>
              </a:ext>
            </a:extLst>
          </p:cNvPr>
          <p:cNvSpPr>
            <a:spLocks noGrp="1"/>
          </p:cNvSpPr>
          <p:nvPr/>
        </p:nvSpPr>
        <p:spPr>
          <a:xfrm>
            <a:off x="6257925" y="4152900"/>
            <a:ext cx="47625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95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04  Encaminhar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B0692DB-9C35-492D-BD2C-32AFE96CD603}"/>
              </a:ext>
            </a:extLst>
          </p:cNvPr>
          <p:cNvSpPr>
            <a:spLocks noGrp="1"/>
          </p:cNvSpPr>
          <p:nvPr/>
        </p:nvSpPr>
        <p:spPr>
          <a:xfrm>
            <a:off x="6257925" y="4591050"/>
            <a:ext cx="476250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ajudar a buscar apoio pastoral e profissional.</a:t>
            </a:r>
          </a:p>
        </p:txBody>
      </p:sp>
    </p:spTree>
    <p:extLst>
      <p:ext uri="{BB962C8B-B14F-4D97-AF65-F5344CB8AC3E}">
        <p14:creationId xmlns:p14="http://schemas.microsoft.com/office/powerpoint/2010/main" val="9953690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A965B7D0-673E-4BFD-BAC7-769A67AB7B23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6639A69-25B0-4274-A23D-2F50D035C9F8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5º encontro — Juntos na jornada</a:t>
            </a:r>
          </a:p>
        </p:txBody>
      </p:sp>
      <p:cxnSp>
        <p:nvCxnSpPr>
          <p:cNvPr id="46" name="Conector de Seta Reta 17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A8C75802-5FA0-4039-A5C3-B03B23A745BC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66BDC47-B0EA-42B7-975B-6111EAA978E0}"/>
              </a:ext>
            </a:extLst>
          </p:cNvPr>
          <p:cNvSpPr>
            <a:spLocks noGrp="1"/>
          </p:cNvSpPr>
          <p:nvPr/>
        </p:nvSpPr>
        <p:spPr>
          <a:xfrm>
            <a:off x="457200" y="2114550"/>
            <a:ext cx="238125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ALIANÇA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07611F2-CC60-406C-A55D-F2AEE950BAA5}"/>
              </a:ext>
            </a:extLst>
          </p:cNvPr>
          <p:cNvSpPr>
            <a:spLocks noGrp="1"/>
          </p:cNvSpPr>
          <p:nvPr/>
        </p:nvSpPr>
        <p:spPr>
          <a:xfrm>
            <a:off x="457200" y="2571750"/>
            <a:ext cx="2762250" cy="6667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acolher a história partilhada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515F5F3-3BB4-4FB1-B4C7-2C53EF05259C}"/>
              </a:ext>
            </a:extLst>
          </p:cNvPr>
          <p:cNvSpPr>
            <a:spLocks noGrp="1"/>
          </p:cNvSpPr>
          <p:nvPr/>
        </p:nvSpPr>
        <p:spPr>
          <a:xfrm>
            <a:off x="3476625" y="2114550"/>
            <a:ext cx="238125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DIÁLOGO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B3CB978-61D2-4AF2-A949-0CC78E471F4C}"/>
              </a:ext>
            </a:extLst>
          </p:cNvPr>
          <p:cNvSpPr>
            <a:spLocks noGrp="1"/>
          </p:cNvSpPr>
          <p:nvPr/>
        </p:nvSpPr>
        <p:spPr>
          <a:xfrm>
            <a:off x="3476625" y="2571750"/>
            <a:ext cx="2857500" cy="6667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escutar, perdoar e recomeçar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DBE38BA-16D7-4BAE-9A70-1D6371A7C899}"/>
              </a:ext>
            </a:extLst>
          </p:cNvPr>
          <p:cNvSpPr>
            <a:spLocks noGrp="1"/>
          </p:cNvSpPr>
          <p:nvPr/>
        </p:nvSpPr>
        <p:spPr>
          <a:xfrm>
            <a:off x="6572250" y="2114550"/>
            <a:ext cx="238125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1">
                <a:solidFill>
                  <a:srgbClr val="E8B64A"/>
                </a:solidFill>
                <a:latin typeface="Arial"/>
                <a:ea typeface="Arial"/>
                <a:cs typeface="Arial"/>
              </a:defRPr>
            </a:pPr>
            <a:r>
              <a:t>ESPIRITUALIDADE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4AE41F-5FB7-4846-98B1-F1CB94BA1FCA}"/>
              </a:ext>
            </a:extLst>
          </p:cNvPr>
          <p:cNvSpPr>
            <a:spLocks noGrp="1"/>
          </p:cNvSpPr>
          <p:nvPr/>
        </p:nvSpPr>
        <p:spPr>
          <a:xfrm>
            <a:off x="6572250" y="2571750"/>
            <a:ext cx="2857500" cy="6667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reconhecer Deus no caminho do casal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579B3A8-ECA3-48A7-A000-6BDDD7577E42}"/>
              </a:ext>
            </a:extLst>
          </p:cNvPr>
          <p:cNvSpPr>
            <a:spLocks noGrp="1"/>
          </p:cNvSpPr>
          <p:nvPr/>
        </p:nvSpPr>
        <p:spPr>
          <a:xfrm>
            <a:off x="9525000" y="2114550"/>
            <a:ext cx="209550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MISSÃO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F7CB711-45D9-4FDA-BD89-0C118F28DE02}"/>
              </a:ext>
            </a:extLst>
          </p:cNvPr>
          <p:cNvSpPr>
            <a:spLocks noGrp="1"/>
          </p:cNvSpPr>
          <p:nvPr/>
        </p:nvSpPr>
        <p:spPr>
          <a:xfrm>
            <a:off x="9525000" y="2571750"/>
            <a:ext cx="2095500" cy="666750"/>
          </a:xfrm>
          <a:prstGeom prst="rect">
            <a:avLst/>
          </a:prstGeom>
        </p:spPr>
        <p:txBody>
          <a:bodyPr lIns="0" tIns="0" rIns="0" bIns="0" anchor="t">
            <a:normAutofit fontScale="96548"/>
          </a:bodyPr>
          <a:lstStyle/>
          <a:p>
            <a:pPr algn="l">
              <a:buNone/>
              <a:defRPr sz="18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fazer do amor serviço e testemunho</a:t>
            </a:r>
          </a:p>
        </p:txBody>
      </p:sp>
      <p:cxnSp>
        <p:nvCxnSpPr>
          <p:cNvPr id="56" name="Conector de Seta Reta 27"/>
          <p:cNvCxnSpPr/>
          <p:nvPr/>
        </p:nvCxnSpPr>
        <p:spPr>
          <a:xfrm>
            <a:off x="457200" y="3714750"/>
            <a:ext cx="11049000" cy="95"/>
          </a:xfrm>
          <a:prstGeom prst="straightConnector1">
            <a:avLst/>
          </a:prstGeom>
          <a:ln w="19050">
            <a:solidFill>
              <a:srgbClr val="B8C3C9"/>
            </a:solidFill>
            <a:prstDash val="solid"/>
          </a:ln>
        </p:spPr>
      </p:cxn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B9F01B2D-1461-445A-9B7C-54EF1736E795}"/>
              </a:ext>
            </a:extLst>
          </p:cNvPr>
          <p:cNvSpPr>
            <a:spLocks noGrp="1"/>
          </p:cNvSpPr>
          <p:nvPr/>
        </p:nvSpPr>
        <p:spPr>
          <a:xfrm>
            <a:off x="457200" y="4238625"/>
            <a:ext cx="11049000" cy="1123950"/>
          </a:xfrm>
          <a:prstGeom prst="roundRect">
            <a:avLst>
              <a:gd name="adj" fmla="val 6780"/>
            </a:avLst>
          </a:prstGeom>
          <a:solidFill>
            <a:srgbClr val="E5F1EC"/>
          </a:solidFill>
        </p:spPr>
        <p:txBody>
          <a:bodyPr/>
          <a:lstStyle/>
          <a:p>
            <a:endParaRPr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EF70FDA-FF78-4002-B76C-500336717387}"/>
              </a:ext>
            </a:extLst>
          </p:cNvPr>
          <p:cNvSpPr>
            <a:spLocks noGrp="1"/>
          </p:cNvSpPr>
          <p:nvPr/>
        </p:nvSpPr>
        <p:spPr>
          <a:xfrm>
            <a:off x="790575" y="4552950"/>
            <a:ext cx="10382250" cy="523875"/>
          </a:xfrm>
          <a:prstGeom prst="rect">
            <a:avLst/>
          </a:prstGeom>
        </p:spPr>
        <p:txBody>
          <a:bodyPr lIns="0" tIns="0" rIns="0" bIns="0" anchor="t">
            <a:normAutofit fontScale="93902"/>
          </a:bodyPr>
          <a:lstStyle/>
          <a:p>
            <a:pPr algn="l">
              <a:buNone/>
              <a:defRPr sz="2325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Construir um sentido a dois é fazer do amor uma decisão renovada a cada dia.</a:t>
            </a:r>
          </a:p>
        </p:txBody>
      </p:sp>
      <p:pic>
        <p:nvPicPr>
          <p:cNvPr id="59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68108" y="5029984"/>
            <a:ext cx="1655783" cy="165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43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>
            <a:extLst>
              <a:ext uri="{FF2B5EF4-FFF2-40B4-BE49-F238E27FC236}">
                <a16:creationId xmlns:a16="http://schemas.microsoft.com/office/drawing/2014/main" id="{E962C351-F84E-4C5D-AE93-AA290D754DDC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BB77E80-B9F6-4DA8-904D-BE1BF0B0E1F6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6º: Cada fase da vida tem valor</a:t>
            </a:r>
          </a:p>
        </p:txBody>
      </p:sp>
      <p:cxnSp>
        <p:nvCxnSpPr>
          <p:cNvPr id="94" name="Conector de Seta Reta 35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327DAE2-1C44-45E8-BB59-48C6429A264C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07F56E08-893E-4F1F-B689-426B317D98BF}"/>
              </a:ext>
            </a:extLst>
          </p:cNvPr>
          <p:cNvSpPr>
            <a:spLocks noGrp="1"/>
          </p:cNvSpPr>
          <p:nvPr/>
        </p:nvSpPr>
        <p:spPr>
          <a:xfrm>
            <a:off x="428625" y="203835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3B7D65"/>
          </a:solidFill>
        </p:spPr>
        <p:txBody>
          <a:bodyPr/>
          <a:lstStyle/>
          <a:p>
            <a:endParaRPr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E82173F-9490-43BE-A5B6-F73D2D72CE0F}"/>
              </a:ext>
            </a:extLst>
          </p:cNvPr>
          <p:cNvSpPr>
            <a:spLocks noGrp="1"/>
          </p:cNvSpPr>
          <p:nvPr/>
        </p:nvSpPr>
        <p:spPr>
          <a:xfrm>
            <a:off x="457200" y="2076450"/>
            <a:ext cx="333375" cy="333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10A4138-0C4A-461F-8BC4-D6DA6AC08E70}"/>
              </a:ext>
            </a:extLst>
          </p:cNvPr>
          <p:cNvSpPr>
            <a:spLocks noGrp="1"/>
          </p:cNvSpPr>
          <p:nvPr/>
        </p:nvSpPr>
        <p:spPr>
          <a:xfrm>
            <a:off x="1000125" y="2066925"/>
            <a:ext cx="4191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Infância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D41F090-5727-46CB-BD9F-E28575D0F5BE}"/>
              </a:ext>
            </a:extLst>
          </p:cNvPr>
          <p:cNvSpPr>
            <a:spLocks noGrp="1"/>
          </p:cNvSpPr>
          <p:nvPr/>
        </p:nvSpPr>
        <p:spPr>
          <a:xfrm>
            <a:off x="5476875" y="2066925"/>
            <a:ext cx="51435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acolher, proteger e educar</a:t>
            </a:r>
          </a:p>
        </p:txBody>
      </p:sp>
      <p:cxnSp>
        <p:nvCxnSpPr>
          <p:cNvPr id="100" name="Conector de Seta Reta 41"/>
          <p:cNvCxnSpPr/>
          <p:nvPr/>
        </p:nvCxnSpPr>
        <p:spPr>
          <a:xfrm>
            <a:off x="457200" y="25717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D2F6FF1D-67D0-4F0C-95AE-E298AD156B01}"/>
              </a:ext>
            </a:extLst>
          </p:cNvPr>
          <p:cNvSpPr>
            <a:spLocks noGrp="1"/>
          </p:cNvSpPr>
          <p:nvPr/>
        </p:nvSpPr>
        <p:spPr>
          <a:xfrm>
            <a:off x="428625" y="268605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1E5D86"/>
          </a:solidFill>
        </p:spPr>
        <p:txBody>
          <a:bodyPr/>
          <a:lstStyle/>
          <a:p>
            <a:endParaRPr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F213650-0FC6-4BA0-9276-506A6327D2DF}"/>
              </a:ext>
            </a:extLst>
          </p:cNvPr>
          <p:cNvSpPr>
            <a:spLocks noGrp="1"/>
          </p:cNvSpPr>
          <p:nvPr/>
        </p:nvSpPr>
        <p:spPr>
          <a:xfrm>
            <a:off x="457200" y="2724150"/>
            <a:ext cx="333375" cy="333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8086EE0-5C1D-48BD-8D5D-F420F8EB4A5C}"/>
              </a:ext>
            </a:extLst>
          </p:cNvPr>
          <p:cNvSpPr>
            <a:spLocks noGrp="1"/>
          </p:cNvSpPr>
          <p:nvPr/>
        </p:nvSpPr>
        <p:spPr>
          <a:xfrm>
            <a:off x="1000125" y="2714625"/>
            <a:ext cx="4191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Juventude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5615C26-17FC-4DFD-8105-BD4ADAC8E858}"/>
              </a:ext>
            </a:extLst>
          </p:cNvPr>
          <p:cNvSpPr>
            <a:spLocks noGrp="1"/>
          </p:cNvSpPr>
          <p:nvPr/>
        </p:nvSpPr>
        <p:spPr>
          <a:xfrm>
            <a:off x="5476875" y="2714625"/>
            <a:ext cx="51435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acompanhar sonhos e vocação</a:t>
            </a:r>
          </a:p>
        </p:txBody>
      </p:sp>
      <p:cxnSp>
        <p:nvCxnSpPr>
          <p:cNvPr id="105" name="Conector de Seta Reta 46"/>
          <p:cNvCxnSpPr/>
          <p:nvPr/>
        </p:nvCxnSpPr>
        <p:spPr>
          <a:xfrm>
            <a:off x="457200" y="3219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8B0E597-4924-48A6-80D1-F80847436639}"/>
              </a:ext>
            </a:extLst>
          </p:cNvPr>
          <p:cNvSpPr>
            <a:spLocks noGrp="1"/>
          </p:cNvSpPr>
          <p:nvPr/>
        </p:nvSpPr>
        <p:spPr>
          <a:xfrm>
            <a:off x="428625" y="333375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E8B64A"/>
          </a:solidFill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8127BDD-7DC8-48BD-8D08-0ED949CD6D92}"/>
              </a:ext>
            </a:extLst>
          </p:cNvPr>
          <p:cNvSpPr>
            <a:spLocks noGrp="1"/>
          </p:cNvSpPr>
          <p:nvPr/>
        </p:nvSpPr>
        <p:spPr>
          <a:xfrm>
            <a:off x="457200" y="3371850"/>
            <a:ext cx="333375" cy="333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87D9545-4FD5-4A5F-9699-0E3B9DF6C63F}"/>
              </a:ext>
            </a:extLst>
          </p:cNvPr>
          <p:cNvSpPr>
            <a:spLocks noGrp="1"/>
          </p:cNvSpPr>
          <p:nvPr/>
        </p:nvSpPr>
        <p:spPr>
          <a:xfrm>
            <a:off x="1000125" y="3362325"/>
            <a:ext cx="4191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Vida adulta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D2181A86-322A-40E4-B9AA-9D29BA4A823D}"/>
              </a:ext>
            </a:extLst>
          </p:cNvPr>
          <p:cNvSpPr>
            <a:spLocks noGrp="1"/>
          </p:cNvSpPr>
          <p:nvPr/>
        </p:nvSpPr>
        <p:spPr>
          <a:xfrm>
            <a:off x="5476875" y="3362325"/>
            <a:ext cx="5715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assumir responsabilidades e vínculos</a:t>
            </a:r>
          </a:p>
        </p:txBody>
      </p:sp>
      <p:cxnSp>
        <p:nvCxnSpPr>
          <p:cNvPr id="110" name="Conector de Seta Reta 51"/>
          <p:cNvCxnSpPr/>
          <p:nvPr/>
        </p:nvCxnSpPr>
        <p:spPr>
          <a:xfrm>
            <a:off x="457200" y="38671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1C5FB233-E7F7-421E-925C-31D9968EA10D}"/>
              </a:ext>
            </a:extLst>
          </p:cNvPr>
          <p:cNvSpPr>
            <a:spLocks noGrp="1"/>
          </p:cNvSpPr>
          <p:nvPr/>
        </p:nvSpPr>
        <p:spPr>
          <a:xfrm>
            <a:off x="428625" y="398145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3B7D65"/>
          </a:solidFill>
        </p:spPr>
        <p:txBody>
          <a:bodyPr/>
          <a:lstStyle/>
          <a:p>
            <a:endParaRPr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A2C2F4A0-9564-40C2-BB9B-6B234858B6BF}"/>
              </a:ext>
            </a:extLst>
          </p:cNvPr>
          <p:cNvSpPr>
            <a:spLocks noGrp="1"/>
          </p:cNvSpPr>
          <p:nvPr/>
        </p:nvSpPr>
        <p:spPr>
          <a:xfrm>
            <a:off x="457200" y="4019550"/>
            <a:ext cx="333375" cy="333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312CBCE-EB82-444A-B661-C427CB66DF0B}"/>
              </a:ext>
            </a:extLst>
          </p:cNvPr>
          <p:cNvSpPr>
            <a:spLocks noGrp="1"/>
          </p:cNvSpPr>
          <p:nvPr/>
        </p:nvSpPr>
        <p:spPr>
          <a:xfrm>
            <a:off x="1000125" y="4010025"/>
            <a:ext cx="4191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Velhice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FF3C1D2B-3C84-46D0-B8BE-1F84C7FA64AC}"/>
              </a:ext>
            </a:extLst>
          </p:cNvPr>
          <p:cNvSpPr>
            <a:spLocks noGrp="1"/>
          </p:cNvSpPr>
          <p:nvPr/>
        </p:nvSpPr>
        <p:spPr>
          <a:xfrm>
            <a:off x="5476875" y="4010025"/>
            <a:ext cx="5715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memória, presença e sabedoria</a:t>
            </a:r>
          </a:p>
        </p:txBody>
      </p:sp>
      <p:cxnSp>
        <p:nvCxnSpPr>
          <p:cNvPr id="115" name="Conector de Seta Reta 56"/>
          <p:cNvCxnSpPr/>
          <p:nvPr/>
        </p:nvCxnSpPr>
        <p:spPr>
          <a:xfrm>
            <a:off x="457200" y="45148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C00D038D-FDCA-4CC1-85B9-FBD21AAA9C95}"/>
              </a:ext>
            </a:extLst>
          </p:cNvPr>
          <p:cNvSpPr>
            <a:spLocks noGrp="1"/>
          </p:cNvSpPr>
          <p:nvPr/>
        </p:nvSpPr>
        <p:spPr>
          <a:xfrm>
            <a:off x="428625" y="462915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1E5D86"/>
          </a:solidFill>
        </p:spPr>
        <p:txBody>
          <a:bodyPr/>
          <a:lstStyle/>
          <a:p>
            <a:endParaRPr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B14494D8-CF60-4DF5-BFF7-D223152FAC50}"/>
              </a:ext>
            </a:extLst>
          </p:cNvPr>
          <p:cNvSpPr>
            <a:spLocks noGrp="1"/>
          </p:cNvSpPr>
          <p:nvPr/>
        </p:nvSpPr>
        <p:spPr>
          <a:xfrm>
            <a:off x="457200" y="4667250"/>
            <a:ext cx="333375" cy="333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EFCA9C94-691D-4502-9997-D4426D7D515F}"/>
              </a:ext>
            </a:extLst>
          </p:cNvPr>
          <p:cNvSpPr>
            <a:spLocks noGrp="1"/>
          </p:cNvSpPr>
          <p:nvPr/>
        </p:nvSpPr>
        <p:spPr>
          <a:xfrm>
            <a:off x="1000125" y="4657725"/>
            <a:ext cx="4191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Enfermidade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53F90773-4719-4F87-B3F5-860C9D425510}"/>
              </a:ext>
            </a:extLst>
          </p:cNvPr>
          <p:cNvSpPr>
            <a:spLocks noGrp="1"/>
          </p:cNvSpPr>
          <p:nvPr/>
        </p:nvSpPr>
        <p:spPr>
          <a:xfrm>
            <a:off x="5476875" y="4657725"/>
            <a:ext cx="5715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cuidar sem abandonar</a:t>
            </a:r>
          </a:p>
        </p:txBody>
      </p:sp>
      <p:cxnSp>
        <p:nvCxnSpPr>
          <p:cNvPr id="120" name="Conector de Seta Reta 61"/>
          <p:cNvCxnSpPr/>
          <p:nvPr/>
        </p:nvCxnSpPr>
        <p:spPr>
          <a:xfrm>
            <a:off x="457200" y="51625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9C80125D-2475-474F-8037-DF045ED5AF87}"/>
              </a:ext>
            </a:extLst>
          </p:cNvPr>
          <p:cNvSpPr>
            <a:spLocks noGrp="1"/>
          </p:cNvSpPr>
          <p:nvPr/>
        </p:nvSpPr>
        <p:spPr>
          <a:xfrm>
            <a:off x="428625" y="5276850"/>
            <a:ext cx="495300" cy="419100"/>
          </a:xfrm>
          <a:prstGeom prst="roundRect">
            <a:avLst>
              <a:gd name="adj" fmla="val 18182"/>
            </a:avLst>
          </a:prstGeom>
          <a:solidFill>
            <a:srgbClr val="E8B64A"/>
          </a:solidFill>
        </p:spPr>
        <p:txBody>
          <a:bodyPr/>
          <a:lstStyle/>
          <a:p>
            <a:endParaRPr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F9B234C9-DBBE-4A08-B748-7CE8AA4978B3}"/>
              </a:ext>
            </a:extLst>
          </p:cNvPr>
          <p:cNvSpPr>
            <a:spLocks noGrp="1"/>
          </p:cNvSpPr>
          <p:nvPr/>
        </p:nvSpPr>
        <p:spPr>
          <a:xfrm>
            <a:off x="457200" y="5314950"/>
            <a:ext cx="428625" cy="333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6–7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83A2E994-5B67-4A59-8A1B-C18189E9FCA0}"/>
              </a:ext>
            </a:extLst>
          </p:cNvPr>
          <p:cNvSpPr>
            <a:spLocks noGrp="1"/>
          </p:cNvSpPr>
          <p:nvPr/>
        </p:nvSpPr>
        <p:spPr>
          <a:xfrm>
            <a:off x="1076325" y="5305425"/>
            <a:ext cx="41148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Fim natural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7D20A88C-2D9C-498A-9CF2-E3D2FA087738}"/>
              </a:ext>
            </a:extLst>
          </p:cNvPr>
          <p:cNvSpPr>
            <a:spLocks noGrp="1"/>
          </p:cNvSpPr>
          <p:nvPr/>
        </p:nvSpPr>
        <p:spPr>
          <a:xfrm>
            <a:off x="5476875" y="5305425"/>
            <a:ext cx="5905500" cy="4000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acompanhar com dignidade e esperança</a:t>
            </a:r>
          </a:p>
        </p:txBody>
      </p:sp>
    </p:spTree>
    <p:extLst>
      <p:ext uri="{BB962C8B-B14F-4D97-AF65-F5344CB8AC3E}">
        <p14:creationId xmlns:p14="http://schemas.microsoft.com/office/powerpoint/2010/main" val="57536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>
            <a:extLst>
              <a:ext uri="{FF2B5EF4-FFF2-40B4-BE49-F238E27FC236}">
                <a16:creationId xmlns:a16="http://schemas.microsoft.com/office/drawing/2014/main" id="{AEFDE620-D4DB-4EF3-813B-8376BE6D0708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FFBA128-EB27-4841-A76F-00E2D68AC18D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7º encontro — Servir é celebrar a vida</a:t>
            </a:r>
          </a:p>
        </p:txBody>
      </p:sp>
      <p:cxnSp>
        <p:nvCxnSpPr>
          <p:cNvPr id="38" name="Conector de Seta Reta 27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1165570F-0700-4C17-BD5D-35AFDC4CD6DF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  <p:cxnSp>
        <p:nvCxnSpPr>
          <p:cNvPr id="40" name="Conector de Seta Reta 29"/>
          <p:cNvCxnSpPr/>
          <p:nvPr/>
        </p:nvCxnSpPr>
        <p:spPr>
          <a:xfrm>
            <a:off x="1047750" y="3429000"/>
            <a:ext cx="9620250" cy="95"/>
          </a:xfrm>
          <a:prstGeom prst="straightConnector1">
            <a:avLst/>
          </a:prstGeom>
          <a:ln w="38100">
            <a:solidFill>
              <a:srgbClr val="B8C3C9"/>
            </a:solidFill>
            <a:prstDash val="solid"/>
          </a:ln>
        </p:spPr>
      </p:cxn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759D3A0-DF2E-4775-B1CA-FD06F4A5EB7A}"/>
              </a:ext>
            </a:extLst>
          </p:cNvPr>
          <p:cNvSpPr>
            <a:spLocks noGrp="1"/>
          </p:cNvSpPr>
          <p:nvPr/>
        </p:nvSpPr>
        <p:spPr>
          <a:xfrm>
            <a:off x="781050" y="3143250"/>
            <a:ext cx="571500" cy="571500"/>
          </a:xfrm>
          <a:prstGeom prst="roundRect">
            <a:avLst>
              <a:gd name="adj" fmla="val 13333"/>
            </a:avLst>
          </a:prstGeom>
          <a:solidFill>
            <a:srgbClr val="3B7D65"/>
          </a:solidFill>
        </p:spPr>
        <p:txBody>
          <a:bodyPr/>
          <a:lstStyle/>
          <a:p>
            <a:endParaRPr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C8DB2-07BF-4AA2-A252-8323E981E747}"/>
              </a:ext>
            </a:extLst>
          </p:cNvPr>
          <p:cNvSpPr>
            <a:spLocks noGrp="1"/>
          </p:cNvSpPr>
          <p:nvPr/>
        </p:nvSpPr>
        <p:spPr>
          <a:xfrm>
            <a:off x="914400" y="3238500"/>
            <a:ext cx="3048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A0BC49E-49F5-47A3-8F7F-14155E9E2890}"/>
              </a:ext>
            </a:extLst>
          </p:cNvPr>
          <p:cNvSpPr>
            <a:spLocks noGrp="1"/>
          </p:cNvSpPr>
          <p:nvPr/>
        </p:nvSpPr>
        <p:spPr>
          <a:xfrm>
            <a:off x="457200" y="4095750"/>
            <a:ext cx="142875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0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Acolher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0B2C795-06F8-414E-812E-62C1CADB0471}"/>
              </a:ext>
            </a:extLst>
          </p:cNvPr>
          <p:cNvSpPr>
            <a:spLocks noGrp="1"/>
          </p:cNvSpPr>
          <p:nvPr/>
        </p:nvSpPr>
        <p:spPr>
          <a:xfrm>
            <a:off x="428625" y="4476750"/>
            <a:ext cx="1524000" cy="571500"/>
          </a:xfrm>
          <a:prstGeom prst="rect">
            <a:avLst/>
          </a:prstGeom>
        </p:spPr>
        <p:txBody>
          <a:bodyPr lIns="0" tIns="0" rIns="0" bIns="0" anchor="t">
            <a:normAutofit fontScale="90857"/>
          </a:bodyPr>
          <a:lstStyle/>
          <a:p>
            <a:pPr algn="ctr">
              <a:buNone/>
              <a:defRPr sz="15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gestantes e famílias vulneráveis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7F6FE7E-B374-498C-AF46-3E9B4B8E9759}"/>
              </a:ext>
            </a:extLst>
          </p:cNvPr>
          <p:cNvSpPr>
            <a:spLocks noGrp="1"/>
          </p:cNvSpPr>
          <p:nvPr/>
        </p:nvSpPr>
        <p:spPr>
          <a:xfrm>
            <a:off x="3143250" y="3143250"/>
            <a:ext cx="571500" cy="571500"/>
          </a:xfrm>
          <a:prstGeom prst="roundRect">
            <a:avLst>
              <a:gd name="adj" fmla="val 13333"/>
            </a:avLst>
          </a:prstGeom>
          <a:solidFill>
            <a:srgbClr val="1E5D86"/>
          </a:solidFill>
        </p:spPr>
        <p:txBody>
          <a:bodyPr/>
          <a:lstStyle/>
          <a:p>
            <a:endParaRPr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00965A9-93B8-48B0-8E18-32B459E3292C}"/>
              </a:ext>
            </a:extLst>
          </p:cNvPr>
          <p:cNvSpPr>
            <a:spLocks noGrp="1"/>
          </p:cNvSpPr>
          <p:nvPr/>
        </p:nvSpPr>
        <p:spPr>
          <a:xfrm>
            <a:off x="3276600" y="3238500"/>
            <a:ext cx="3048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AC80C2F-36AF-496F-9AD1-567C59CE3281}"/>
              </a:ext>
            </a:extLst>
          </p:cNvPr>
          <p:cNvSpPr>
            <a:spLocks noGrp="1"/>
          </p:cNvSpPr>
          <p:nvPr/>
        </p:nvSpPr>
        <p:spPr>
          <a:xfrm>
            <a:off x="2714625" y="4095750"/>
            <a:ext cx="142875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00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Visitar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66CBA1D-F93E-48D3-A693-62CDB9CBC87F}"/>
              </a:ext>
            </a:extLst>
          </p:cNvPr>
          <p:cNvSpPr>
            <a:spLocks noGrp="1"/>
          </p:cNvSpPr>
          <p:nvPr/>
        </p:nvSpPr>
        <p:spPr>
          <a:xfrm>
            <a:off x="2619375" y="4476750"/>
            <a:ext cx="161925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5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enfermos, idosos e pessoas sozinhas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60B7690D-927D-49BC-852E-0D6B57F474DC}"/>
              </a:ext>
            </a:extLst>
          </p:cNvPr>
          <p:cNvSpPr>
            <a:spLocks noGrp="1"/>
          </p:cNvSpPr>
          <p:nvPr/>
        </p:nvSpPr>
        <p:spPr>
          <a:xfrm>
            <a:off x="5505450" y="3143250"/>
            <a:ext cx="571500" cy="571500"/>
          </a:xfrm>
          <a:prstGeom prst="roundRect">
            <a:avLst>
              <a:gd name="adj" fmla="val 13333"/>
            </a:avLst>
          </a:prstGeom>
          <a:solidFill>
            <a:srgbClr val="E8B64A"/>
          </a:solidFill>
        </p:spPr>
        <p:txBody>
          <a:bodyPr/>
          <a:lstStyle/>
          <a:p>
            <a:endParaRPr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F81A402-AFDD-4302-8971-061FADCB7CE6}"/>
              </a:ext>
            </a:extLst>
          </p:cNvPr>
          <p:cNvSpPr>
            <a:spLocks noGrp="1"/>
          </p:cNvSpPr>
          <p:nvPr/>
        </p:nvSpPr>
        <p:spPr>
          <a:xfrm>
            <a:off x="5638800" y="3238500"/>
            <a:ext cx="3048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72D3DD6-BEC6-4217-A993-053A8FA2E372}"/>
              </a:ext>
            </a:extLst>
          </p:cNvPr>
          <p:cNvSpPr>
            <a:spLocks noGrp="1"/>
          </p:cNvSpPr>
          <p:nvPr/>
        </p:nvSpPr>
        <p:spPr>
          <a:xfrm>
            <a:off x="5076825" y="4095750"/>
            <a:ext cx="142875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00" b="1">
                <a:solidFill>
                  <a:srgbClr val="E8B64A"/>
                </a:solidFill>
                <a:latin typeface="Arial"/>
                <a:ea typeface="Arial"/>
                <a:cs typeface="Arial"/>
              </a:defRPr>
            </a:pPr>
            <a:r>
              <a:t>Apoiar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5C4CF15C-E797-48F2-83A7-46A1C72AC09D}"/>
              </a:ext>
            </a:extLst>
          </p:cNvPr>
          <p:cNvSpPr>
            <a:spLocks noGrp="1"/>
          </p:cNvSpPr>
          <p:nvPr/>
        </p:nvSpPr>
        <p:spPr>
          <a:xfrm>
            <a:off x="4953000" y="4476750"/>
            <a:ext cx="171450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5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seguir o roteiro com liberdade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AE33BDE0-FACD-4F1A-875D-255AD159270C}"/>
              </a:ext>
            </a:extLst>
          </p:cNvPr>
          <p:cNvSpPr>
            <a:spLocks noGrp="1"/>
          </p:cNvSpPr>
          <p:nvPr/>
        </p:nvSpPr>
        <p:spPr>
          <a:xfrm>
            <a:off x="7867650" y="3143250"/>
            <a:ext cx="571500" cy="571500"/>
          </a:xfrm>
          <a:prstGeom prst="roundRect">
            <a:avLst>
              <a:gd name="adj" fmla="val 13333"/>
            </a:avLst>
          </a:prstGeom>
          <a:solidFill>
            <a:srgbClr val="3B7D65"/>
          </a:solidFill>
        </p:spPr>
        <p:txBody>
          <a:bodyPr/>
          <a:lstStyle/>
          <a:p>
            <a:endParaRPr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034523EE-35C8-4CCE-8890-3517332DAD55}"/>
              </a:ext>
            </a:extLst>
          </p:cNvPr>
          <p:cNvSpPr>
            <a:spLocks noGrp="1"/>
          </p:cNvSpPr>
          <p:nvPr/>
        </p:nvSpPr>
        <p:spPr>
          <a:xfrm>
            <a:off x="8001000" y="3238500"/>
            <a:ext cx="3048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1140E07-CEE1-40C5-957D-D1D019C66FAD}"/>
              </a:ext>
            </a:extLst>
          </p:cNvPr>
          <p:cNvSpPr>
            <a:spLocks noGrp="1"/>
          </p:cNvSpPr>
          <p:nvPr/>
        </p:nvSpPr>
        <p:spPr>
          <a:xfrm>
            <a:off x="7439025" y="4095750"/>
            <a:ext cx="142875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0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Partilhar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DFEB5D35-836F-4377-B2B5-30696E7354AE}"/>
              </a:ext>
            </a:extLst>
          </p:cNvPr>
          <p:cNvSpPr>
            <a:spLocks noGrp="1"/>
          </p:cNvSpPr>
          <p:nvPr/>
        </p:nvSpPr>
        <p:spPr>
          <a:xfrm>
            <a:off x="7334250" y="4476750"/>
            <a:ext cx="1666875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5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escuta segura e respeitosa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23942752-977B-403B-9A29-CB624AC5CD8D}"/>
              </a:ext>
            </a:extLst>
          </p:cNvPr>
          <p:cNvSpPr>
            <a:spLocks noGrp="1"/>
          </p:cNvSpPr>
          <p:nvPr/>
        </p:nvSpPr>
        <p:spPr>
          <a:xfrm>
            <a:off x="10229850" y="3143250"/>
            <a:ext cx="571500" cy="571500"/>
          </a:xfrm>
          <a:prstGeom prst="roundRect">
            <a:avLst>
              <a:gd name="adj" fmla="val 13333"/>
            </a:avLst>
          </a:prstGeom>
          <a:solidFill>
            <a:srgbClr val="1E5D86"/>
          </a:solidFill>
        </p:spPr>
        <p:txBody>
          <a:bodyPr/>
          <a:lstStyle/>
          <a:p>
            <a:endParaRPr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71DD36D-DBC9-44AB-B0F4-C54FB892AAB8}"/>
              </a:ext>
            </a:extLst>
          </p:cNvPr>
          <p:cNvSpPr>
            <a:spLocks noGrp="1"/>
          </p:cNvSpPr>
          <p:nvPr/>
        </p:nvSpPr>
        <p:spPr>
          <a:xfrm>
            <a:off x="10363200" y="3238500"/>
            <a:ext cx="3048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94B13A15-3F8A-4531-9B22-F93F87D2F397}"/>
              </a:ext>
            </a:extLst>
          </p:cNvPr>
          <p:cNvSpPr>
            <a:spLocks noGrp="1"/>
          </p:cNvSpPr>
          <p:nvPr/>
        </p:nvSpPr>
        <p:spPr>
          <a:xfrm>
            <a:off x="9791700" y="4095750"/>
            <a:ext cx="142875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00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Agir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FDFDED7C-C159-4B3E-9FAE-ACEB919E5B97}"/>
              </a:ext>
            </a:extLst>
          </p:cNvPr>
          <p:cNvSpPr>
            <a:spLocks noGrp="1"/>
          </p:cNvSpPr>
          <p:nvPr/>
        </p:nvSpPr>
        <p:spPr>
          <a:xfrm>
            <a:off x="9667875" y="4476750"/>
            <a:ext cx="171450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5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compromisso e continuidade</a:t>
            </a:r>
          </a:p>
        </p:txBody>
      </p:sp>
    </p:spTree>
    <p:extLst>
      <p:ext uri="{BB962C8B-B14F-4D97-AF65-F5344CB8AC3E}">
        <p14:creationId xmlns:p14="http://schemas.microsoft.com/office/powerpoint/2010/main" val="1047496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F0EED30C-5DD4-468D-BFD3-5720D12A5840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E744320-6825-4CB8-9E63-DBBA2D35F072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 família é sujeito do encontro</a:t>
            </a:r>
          </a:p>
        </p:txBody>
      </p:sp>
      <p:cxnSp>
        <p:nvCxnSpPr>
          <p:cNvPr id="18" name="Conector de Seta Reta 11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F2F7F71F-61C5-404E-BD94-A359DD0EB265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07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E817467-7100-4BC7-B3A4-D12E876123B1}"/>
              </a:ext>
            </a:extLst>
          </p:cNvPr>
          <p:cNvSpPr>
            <a:spLocks noGrp="1"/>
          </p:cNvSpPr>
          <p:nvPr/>
        </p:nvSpPr>
        <p:spPr>
          <a:xfrm>
            <a:off x="457200" y="2047875"/>
            <a:ext cx="6572250" cy="16192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62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O Hora da Vida acontece melhor quando a família não é apenas destinatária, mas acolhe, conduz, testemunha e assume a missão.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70A3160D-F785-465A-897D-4A4558139EBD}"/>
              </a:ext>
            </a:extLst>
          </p:cNvPr>
          <p:cNvSpPr>
            <a:spLocks noGrp="1"/>
          </p:cNvSpPr>
          <p:nvPr/>
        </p:nvSpPr>
        <p:spPr>
          <a:xfrm>
            <a:off x="7524750" y="2000250"/>
            <a:ext cx="3981450" cy="3048000"/>
          </a:xfrm>
          <a:prstGeom prst="roundRect">
            <a:avLst>
              <a:gd name="adj" fmla="val 2500"/>
            </a:avLst>
          </a:prstGeom>
          <a:solidFill>
            <a:srgbClr val="F6F4ED"/>
          </a:solidFill>
        </p:spPr>
        <p:txBody>
          <a:bodyPr/>
          <a:lstStyle/>
          <a:p>
            <a:endParaRPr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2D66F51-8BEA-4210-BAA1-5B0402C103A2}"/>
              </a:ext>
            </a:extLst>
          </p:cNvPr>
          <p:cNvSpPr>
            <a:spLocks noGrp="1"/>
          </p:cNvSpPr>
          <p:nvPr/>
        </p:nvSpPr>
        <p:spPr>
          <a:xfrm>
            <a:off x="7858125" y="2333625"/>
            <a:ext cx="28575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025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Na prática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1AF2A50-07EF-476B-A51A-486AC16D7955}"/>
              </a:ext>
            </a:extLst>
          </p:cNvPr>
          <p:cNvSpPr>
            <a:spLocks noGrp="1"/>
          </p:cNvSpPr>
          <p:nvPr/>
        </p:nvSpPr>
        <p:spPr>
          <a:xfrm>
            <a:off x="7858125" y="2905125"/>
            <a:ext cx="3143250" cy="176212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• uma família acolhe
• leitores partilham a reflexão
• crianças participam
• todos rezam e dialogam
• o grupo define um gesto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75868C5-9F7A-4E50-A2DC-E6265EC2B039}"/>
              </a:ext>
            </a:extLst>
          </p:cNvPr>
          <p:cNvSpPr>
            <a:spLocks noGrp="1"/>
          </p:cNvSpPr>
          <p:nvPr/>
        </p:nvSpPr>
        <p:spPr>
          <a:xfrm>
            <a:off x="457200" y="4762500"/>
            <a:ext cx="6286500" cy="8572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175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A Igreja doméstica torna-se espaço de comunhão, formação e cuidado da vida.</a:t>
            </a:r>
          </a:p>
        </p:txBody>
      </p:sp>
    </p:spTree>
    <p:extLst>
      <p:ext uri="{BB962C8B-B14F-4D97-AF65-F5344CB8AC3E}">
        <p14:creationId xmlns:p14="http://schemas.microsoft.com/office/powerpoint/2010/main" val="4069409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ângulo 25">
            <a:extLst>
              <a:ext uri="{FF2B5EF4-FFF2-40B4-BE49-F238E27FC236}">
                <a16:creationId xmlns:a16="http://schemas.microsoft.com/office/drawing/2014/main" id="{AEFDE620-D4DB-4EF3-813B-8376BE6D0708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AFFBA128-EB27-4841-A76F-00E2D68AC18D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Como realizar na comunidade</a:t>
            </a:r>
          </a:p>
        </p:txBody>
      </p:sp>
      <p:cxnSp>
        <p:nvCxnSpPr>
          <p:cNvPr id="38" name="Conector de Seta Reta 27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1165570F-0700-4C17-BD5D-35AFDC4CD6DF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08</a:t>
            </a:r>
          </a:p>
        </p:txBody>
      </p:sp>
      <p:cxnSp>
        <p:nvCxnSpPr>
          <p:cNvPr id="40" name="Conector de Seta Reta 29"/>
          <p:cNvCxnSpPr/>
          <p:nvPr/>
        </p:nvCxnSpPr>
        <p:spPr>
          <a:xfrm>
            <a:off x="1047750" y="3429000"/>
            <a:ext cx="9620250" cy="95"/>
          </a:xfrm>
          <a:prstGeom prst="straightConnector1">
            <a:avLst/>
          </a:prstGeom>
          <a:ln w="38100">
            <a:solidFill>
              <a:srgbClr val="B8C3C9"/>
            </a:solidFill>
            <a:prstDash val="solid"/>
          </a:ln>
        </p:spPr>
      </p:cxn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C759D3A0-DF2E-4775-B1CA-FD06F4A5EB7A}"/>
              </a:ext>
            </a:extLst>
          </p:cNvPr>
          <p:cNvSpPr>
            <a:spLocks noGrp="1"/>
          </p:cNvSpPr>
          <p:nvPr/>
        </p:nvSpPr>
        <p:spPr>
          <a:xfrm>
            <a:off x="781050" y="3143250"/>
            <a:ext cx="571500" cy="571500"/>
          </a:xfrm>
          <a:prstGeom prst="roundRect">
            <a:avLst>
              <a:gd name="adj" fmla="val 13333"/>
            </a:avLst>
          </a:prstGeom>
          <a:solidFill>
            <a:srgbClr val="3B7D65"/>
          </a:solidFill>
        </p:spPr>
        <p:txBody>
          <a:bodyPr/>
          <a:lstStyle/>
          <a:p>
            <a:endParaRPr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2BDC8DB2-07BF-4AA2-A252-8323E981E747}"/>
              </a:ext>
            </a:extLst>
          </p:cNvPr>
          <p:cNvSpPr>
            <a:spLocks noGrp="1"/>
          </p:cNvSpPr>
          <p:nvPr/>
        </p:nvSpPr>
        <p:spPr>
          <a:xfrm>
            <a:off x="914400" y="3238500"/>
            <a:ext cx="3048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7A0BC49E-49F5-47A3-8F7F-14155E9E2890}"/>
              </a:ext>
            </a:extLst>
          </p:cNvPr>
          <p:cNvSpPr>
            <a:spLocks noGrp="1"/>
          </p:cNvSpPr>
          <p:nvPr/>
        </p:nvSpPr>
        <p:spPr>
          <a:xfrm>
            <a:off x="457200" y="4095750"/>
            <a:ext cx="142875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0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Preparar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0B2C795-06F8-414E-812E-62C1CADB0471}"/>
              </a:ext>
            </a:extLst>
          </p:cNvPr>
          <p:cNvSpPr>
            <a:spLocks noGrp="1"/>
          </p:cNvSpPr>
          <p:nvPr/>
        </p:nvSpPr>
        <p:spPr>
          <a:xfrm>
            <a:off x="428625" y="4476750"/>
            <a:ext cx="152400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5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equipe, local e convite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07F6FE7E-B374-498C-AF46-3E9B4B8E9759}"/>
              </a:ext>
            </a:extLst>
          </p:cNvPr>
          <p:cNvSpPr>
            <a:spLocks noGrp="1"/>
          </p:cNvSpPr>
          <p:nvPr/>
        </p:nvSpPr>
        <p:spPr>
          <a:xfrm>
            <a:off x="3143250" y="3143250"/>
            <a:ext cx="571500" cy="571500"/>
          </a:xfrm>
          <a:prstGeom prst="roundRect">
            <a:avLst>
              <a:gd name="adj" fmla="val 13333"/>
            </a:avLst>
          </a:prstGeom>
          <a:solidFill>
            <a:srgbClr val="1E5D86"/>
          </a:solidFill>
        </p:spPr>
        <p:txBody>
          <a:bodyPr/>
          <a:lstStyle/>
          <a:p>
            <a:endParaRPr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700965A9-93B8-48B0-8E18-32B459E3292C}"/>
              </a:ext>
            </a:extLst>
          </p:cNvPr>
          <p:cNvSpPr>
            <a:spLocks noGrp="1"/>
          </p:cNvSpPr>
          <p:nvPr/>
        </p:nvSpPr>
        <p:spPr>
          <a:xfrm>
            <a:off x="3276600" y="3238500"/>
            <a:ext cx="3048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3AC80C2F-36AF-496F-9AD1-567C59CE3281}"/>
              </a:ext>
            </a:extLst>
          </p:cNvPr>
          <p:cNvSpPr>
            <a:spLocks noGrp="1"/>
          </p:cNvSpPr>
          <p:nvPr/>
        </p:nvSpPr>
        <p:spPr>
          <a:xfrm>
            <a:off x="2714625" y="4095750"/>
            <a:ext cx="142875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00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Acolher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D66CBA1D-F93E-48D3-A693-62CDB9CBC87F}"/>
              </a:ext>
            </a:extLst>
          </p:cNvPr>
          <p:cNvSpPr>
            <a:spLocks noGrp="1"/>
          </p:cNvSpPr>
          <p:nvPr/>
        </p:nvSpPr>
        <p:spPr>
          <a:xfrm>
            <a:off x="2619375" y="4476750"/>
            <a:ext cx="161925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5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ambiente simples e orante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60B7690D-927D-49BC-852E-0D6B57F474DC}"/>
              </a:ext>
            </a:extLst>
          </p:cNvPr>
          <p:cNvSpPr>
            <a:spLocks noGrp="1"/>
          </p:cNvSpPr>
          <p:nvPr/>
        </p:nvSpPr>
        <p:spPr>
          <a:xfrm>
            <a:off x="5505450" y="3143250"/>
            <a:ext cx="571500" cy="571500"/>
          </a:xfrm>
          <a:prstGeom prst="roundRect">
            <a:avLst>
              <a:gd name="adj" fmla="val 13333"/>
            </a:avLst>
          </a:prstGeom>
          <a:solidFill>
            <a:srgbClr val="E8B64A"/>
          </a:solidFill>
        </p:spPr>
        <p:txBody>
          <a:bodyPr/>
          <a:lstStyle/>
          <a:p>
            <a:endParaRPr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9F81A402-AFDD-4302-8971-061FADCB7CE6}"/>
              </a:ext>
            </a:extLst>
          </p:cNvPr>
          <p:cNvSpPr>
            <a:spLocks noGrp="1"/>
          </p:cNvSpPr>
          <p:nvPr/>
        </p:nvSpPr>
        <p:spPr>
          <a:xfrm>
            <a:off x="5638800" y="3238500"/>
            <a:ext cx="3048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72D3DD6-BEC6-4217-A993-053A8FA2E372}"/>
              </a:ext>
            </a:extLst>
          </p:cNvPr>
          <p:cNvSpPr>
            <a:spLocks noGrp="1"/>
          </p:cNvSpPr>
          <p:nvPr/>
        </p:nvSpPr>
        <p:spPr>
          <a:xfrm>
            <a:off x="5076825" y="4095750"/>
            <a:ext cx="142875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00" b="1">
                <a:solidFill>
                  <a:srgbClr val="E8B64A"/>
                </a:solidFill>
                <a:latin typeface="Arial"/>
                <a:ea typeface="Arial"/>
                <a:cs typeface="Arial"/>
              </a:defRPr>
            </a:pPr>
            <a:r>
              <a:t>Conduzir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5C4CF15C-E797-48F2-83A7-46A1C72AC09D}"/>
              </a:ext>
            </a:extLst>
          </p:cNvPr>
          <p:cNvSpPr>
            <a:spLocks noGrp="1"/>
          </p:cNvSpPr>
          <p:nvPr/>
        </p:nvSpPr>
        <p:spPr>
          <a:xfrm>
            <a:off x="4953000" y="4476750"/>
            <a:ext cx="171450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5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seguir o roteiro com liberdade</a:t>
            </a:r>
          </a:p>
        </p:txBody>
      </p:sp>
      <p:sp>
        <p:nvSpPr>
          <p:cNvPr id="18" name="Retângulo: Cantos Arredondados 17">
            <a:extLst>
              <a:ext uri="{FF2B5EF4-FFF2-40B4-BE49-F238E27FC236}">
                <a16:creationId xmlns:a16="http://schemas.microsoft.com/office/drawing/2014/main" id="{AE33BDE0-FACD-4F1A-875D-255AD159270C}"/>
              </a:ext>
            </a:extLst>
          </p:cNvPr>
          <p:cNvSpPr>
            <a:spLocks noGrp="1"/>
          </p:cNvSpPr>
          <p:nvPr/>
        </p:nvSpPr>
        <p:spPr>
          <a:xfrm>
            <a:off x="7867650" y="3143250"/>
            <a:ext cx="571500" cy="571500"/>
          </a:xfrm>
          <a:prstGeom prst="roundRect">
            <a:avLst>
              <a:gd name="adj" fmla="val 13333"/>
            </a:avLst>
          </a:prstGeom>
          <a:solidFill>
            <a:srgbClr val="3B7D65"/>
          </a:solidFill>
        </p:spPr>
        <p:txBody>
          <a:bodyPr/>
          <a:lstStyle/>
          <a:p>
            <a:endParaRPr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034523EE-35C8-4CCE-8890-3517332DAD55}"/>
              </a:ext>
            </a:extLst>
          </p:cNvPr>
          <p:cNvSpPr>
            <a:spLocks noGrp="1"/>
          </p:cNvSpPr>
          <p:nvPr/>
        </p:nvSpPr>
        <p:spPr>
          <a:xfrm>
            <a:off x="8001000" y="3238500"/>
            <a:ext cx="3048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A1140E07-CEE1-40C5-957D-D1D019C66FAD}"/>
              </a:ext>
            </a:extLst>
          </p:cNvPr>
          <p:cNvSpPr>
            <a:spLocks noGrp="1"/>
          </p:cNvSpPr>
          <p:nvPr/>
        </p:nvSpPr>
        <p:spPr>
          <a:xfrm>
            <a:off x="7439025" y="4095750"/>
            <a:ext cx="142875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0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Partilhar</a:t>
            </a: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DFEB5D35-836F-4377-B2B5-30696E7354AE}"/>
              </a:ext>
            </a:extLst>
          </p:cNvPr>
          <p:cNvSpPr>
            <a:spLocks noGrp="1"/>
          </p:cNvSpPr>
          <p:nvPr/>
        </p:nvSpPr>
        <p:spPr>
          <a:xfrm>
            <a:off x="7334250" y="4476750"/>
            <a:ext cx="1666875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5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escuta segura e respeitosa</a:t>
            </a:r>
          </a:p>
        </p:txBody>
      </p:sp>
      <p:sp>
        <p:nvSpPr>
          <p:cNvPr id="22" name="Retângulo: Cantos Arredondados 21">
            <a:extLst>
              <a:ext uri="{FF2B5EF4-FFF2-40B4-BE49-F238E27FC236}">
                <a16:creationId xmlns:a16="http://schemas.microsoft.com/office/drawing/2014/main" id="{23942752-977B-403B-9A29-CB624AC5CD8D}"/>
              </a:ext>
            </a:extLst>
          </p:cNvPr>
          <p:cNvSpPr>
            <a:spLocks noGrp="1"/>
          </p:cNvSpPr>
          <p:nvPr/>
        </p:nvSpPr>
        <p:spPr>
          <a:xfrm>
            <a:off x="10229850" y="3143250"/>
            <a:ext cx="571500" cy="571500"/>
          </a:xfrm>
          <a:prstGeom prst="roundRect">
            <a:avLst>
              <a:gd name="adj" fmla="val 13333"/>
            </a:avLst>
          </a:prstGeom>
          <a:solidFill>
            <a:srgbClr val="1E5D86"/>
          </a:solidFill>
        </p:spPr>
        <p:txBody>
          <a:bodyPr/>
          <a:lstStyle/>
          <a:p>
            <a:endParaRPr/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E71DD36D-DBC9-44AB-B0F4-C54FB892AAB8}"/>
              </a:ext>
            </a:extLst>
          </p:cNvPr>
          <p:cNvSpPr>
            <a:spLocks noGrp="1"/>
          </p:cNvSpPr>
          <p:nvPr/>
        </p:nvSpPr>
        <p:spPr>
          <a:xfrm>
            <a:off x="10363200" y="3238500"/>
            <a:ext cx="3048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sp>
        <p:nvSpPr>
          <p:cNvPr id="24" name="Retângulo 23">
            <a:extLst>
              <a:ext uri="{FF2B5EF4-FFF2-40B4-BE49-F238E27FC236}">
                <a16:creationId xmlns:a16="http://schemas.microsoft.com/office/drawing/2014/main" id="{94B13A15-3F8A-4531-9B22-F93F87D2F397}"/>
              </a:ext>
            </a:extLst>
          </p:cNvPr>
          <p:cNvSpPr>
            <a:spLocks noGrp="1"/>
          </p:cNvSpPr>
          <p:nvPr/>
        </p:nvSpPr>
        <p:spPr>
          <a:xfrm>
            <a:off x="9791700" y="4095750"/>
            <a:ext cx="142875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00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Agir</a:t>
            </a:r>
          </a:p>
        </p:txBody>
      </p:sp>
      <p:sp>
        <p:nvSpPr>
          <p:cNvPr id="25" name="Retângulo 24">
            <a:extLst>
              <a:ext uri="{FF2B5EF4-FFF2-40B4-BE49-F238E27FC236}">
                <a16:creationId xmlns:a16="http://schemas.microsoft.com/office/drawing/2014/main" id="{FDFDED7C-C159-4B3E-9FAE-ACEB919E5B97}"/>
              </a:ext>
            </a:extLst>
          </p:cNvPr>
          <p:cNvSpPr>
            <a:spLocks noGrp="1"/>
          </p:cNvSpPr>
          <p:nvPr/>
        </p:nvSpPr>
        <p:spPr>
          <a:xfrm>
            <a:off x="9667875" y="4476750"/>
            <a:ext cx="171450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5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compromisso e continuidade</a:t>
            </a:r>
          </a:p>
        </p:txBody>
      </p:sp>
    </p:spTree>
    <p:extLst>
      <p:ext uri="{BB962C8B-B14F-4D97-AF65-F5344CB8AC3E}">
        <p14:creationId xmlns:p14="http://schemas.microsoft.com/office/powerpoint/2010/main" val="1047496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id="{2CD03EB5-DD5E-43AB-962E-C3B169FDC6B6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97C23CC-5324-4F44-870B-861F69F53B4A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Cuidados na condução</a:t>
            </a:r>
          </a:p>
        </p:txBody>
      </p:sp>
      <p:cxnSp>
        <p:nvCxnSpPr>
          <p:cNvPr id="23" name="Conector de Seta Reta 16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BD0990E0-8BC9-4F0E-AD86-CCD6139610B5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09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0FC92C5A-3C53-469F-8F72-7B4FD68ABDB5}"/>
              </a:ext>
            </a:extLst>
          </p:cNvPr>
          <p:cNvSpPr>
            <a:spLocks noGrp="1"/>
          </p:cNvSpPr>
          <p:nvPr/>
        </p:nvSpPr>
        <p:spPr>
          <a:xfrm>
            <a:off x="457200" y="2095500"/>
            <a:ext cx="3381375" cy="2857500"/>
          </a:xfrm>
          <a:prstGeom prst="roundRect">
            <a:avLst>
              <a:gd name="adj" fmla="val 2667"/>
            </a:avLst>
          </a:prstGeom>
          <a:solidFill>
            <a:srgbClr val="E5F1EC"/>
          </a:solidFill>
        </p:spPr>
        <p:txBody>
          <a:bodyPr/>
          <a:lstStyle/>
          <a:p>
            <a:endParaRPr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5E7E1C23-F561-4A79-BF9B-C2200C106D10}"/>
              </a:ext>
            </a:extLst>
          </p:cNvPr>
          <p:cNvSpPr>
            <a:spLocks noGrp="1"/>
          </p:cNvSpPr>
          <p:nvPr/>
        </p:nvSpPr>
        <p:spPr>
          <a:xfrm>
            <a:off x="762000" y="2381250"/>
            <a:ext cx="266700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10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Escuta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6A1C956-261D-47F5-803E-C10A044E5DD8}"/>
              </a:ext>
            </a:extLst>
          </p:cNvPr>
          <p:cNvSpPr>
            <a:spLocks noGrp="1"/>
          </p:cNvSpPr>
          <p:nvPr/>
        </p:nvSpPr>
        <p:spPr>
          <a:xfrm>
            <a:off x="762000" y="2952750"/>
            <a:ext cx="2667000" cy="1333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Acolher histórias sem exposição, julgamento ou respostas apressadas.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E9C051B3-0E27-4288-8F96-1E2D2C0E191B}"/>
              </a:ext>
            </a:extLst>
          </p:cNvPr>
          <p:cNvSpPr>
            <a:spLocks noGrp="1"/>
          </p:cNvSpPr>
          <p:nvPr/>
        </p:nvSpPr>
        <p:spPr>
          <a:xfrm>
            <a:off x="4410075" y="2095500"/>
            <a:ext cx="3381375" cy="2857500"/>
          </a:xfrm>
          <a:prstGeom prst="roundRect">
            <a:avLst>
              <a:gd name="adj" fmla="val 2667"/>
            </a:avLst>
          </a:prstGeom>
          <a:solidFill>
            <a:srgbClr val="DDEEF7"/>
          </a:solidFill>
        </p:spPr>
        <p:txBody>
          <a:bodyPr/>
          <a:lstStyle/>
          <a:p>
            <a:endParaRPr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42E00B1-5465-40B4-9FA1-425441CC1354}"/>
              </a:ext>
            </a:extLst>
          </p:cNvPr>
          <p:cNvSpPr>
            <a:spLocks noGrp="1"/>
          </p:cNvSpPr>
          <p:nvPr/>
        </p:nvSpPr>
        <p:spPr>
          <a:xfrm>
            <a:off x="4714875" y="2381250"/>
            <a:ext cx="266700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100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Equilíbrio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B296BC2-8833-470B-AC1B-EF4678054F68}"/>
              </a:ext>
            </a:extLst>
          </p:cNvPr>
          <p:cNvSpPr>
            <a:spLocks noGrp="1"/>
          </p:cNvSpPr>
          <p:nvPr/>
        </p:nvSpPr>
        <p:spPr>
          <a:xfrm>
            <a:off x="4714875" y="2952750"/>
            <a:ext cx="2667000" cy="14287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Unir verdade e caridade; formação e oração; defesa da vida e cuidado das pessoas.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91B678F7-F515-4DF1-8D22-FE60A66AD743}"/>
              </a:ext>
            </a:extLst>
          </p:cNvPr>
          <p:cNvSpPr>
            <a:spLocks noGrp="1"/>
          </p:cNvSpPr>
          <p:nvPr/>
        </p:nvSpPr>
        <p:spPr>
          <a:xfrm>
            <a:off x="8124825" y="2095500"/>
            <a:ext cx="3381375" cy="2857500"/>
          </a:xfrm>
          <a:prstGeom prst="roundRect">
            <a:avLst>
              <a:gd name="adj" fmla="val 2667"/>
            </a:avLst>
          </a:prstGeom>
          <a:solidFill>
            <a:srgbClr val="F6F4ED"/>
          </a:solidFill>
        </p:spPr>
        <p:txBody>
          <a:bodyPr/>
          <a:lstStyle/>
          <a:p>
            <a:endParaRPr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CF600801-7277-48D8-B6F1-9BF94F8684C4}"/>
              </a:ext>
            </a:extLst>
          </p:cNvPr>
          <p:cNvSpPr>
            <a:spLocks noGrp="1"/>
          </p:cNvSpPr>
          <p:nvPr/>
        </p:nvSpPr>
        <p:spPr>
          <a:xfrm>
            <a:off x="8429625" y="2381250"/>
            <a:ext cx="266700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100" b="1">
                <a:solidFill>
                  <a:srgbClr val="E8B64A"/>
                </a:solidFill>
                <a:latin typeface="Arial"/>
                <a:ea typeface="Arial"/>
                <a:cs typeface="Arial"/>
              </a:defRPr>
            </a:pPr>
            <a:r>
              <a:t>Encaminhamento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C2C26F96-91C9-445B-84F3-DCFFC3797FF1}"/>
              </a:ext>
            </a:extLst>
          </p:cNvPr>
          <p:cNvSpPr>
            <a:spLocks noGrp="1"/>
          </p:cNvSpPr>
          <p:nvPr/>
        </p:nvSpPr>
        <p:spPr>
          <a:xfrm>
            <a:off x="8429625" y="2952750"/>
            <a:ext cx="2667000" cy="1524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Reconhecer situações que exigem apoio pastoral, médico, psicológico ou social especializado.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491E7D26-160A-4380-A7C3-43CF0DCDD95D}"/>
              </a:ext>
            </a:extLst>
          </p:cNvPr>
          <p:cNvSpPr>
            <a:spLocks noGrp="1"/>
          </p:cNvSpPr>
          <p:nvPr/>
        </p:nvSpPr>
        <p:spPr>
          <a:xfrm>
            <a:off x="457200" y="5429250"/>
            <a:ext cx="10572750" cy="523875"/>
          </a:xfrm>
          <a:prstGeom prst="rect">
            <a:avLst/>
          </a:prstGeom>
        </p:spPr>
        <p:txBody>
          <a:bodyPr lIns="0" tIns="0" rIns="0" bIns="0" anchor="t">
            <a:normAutofit fontScale="91667"/>
          </a:bodyPr>
          <a:lstStyle/>
          <a:p>
            <a:pPr algn="l">
              <a:buNone/>
              <a:defRPr sz="18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 comunidade não substitui profissionais; ela acolhe, acompanha e ajuda a buscar o cuidado necessário.</a:t>
            </a:r>
          </a:p>
        </p:txBody>
      </p:sp>
    </p:spTree>
    <p:extLst>
      <p:ext uri="{BB962C8B-B14F-4D97-AF65-F5344CB8AC3E}">
        <p14:creationId xmlns:p14="http://schemas.microsoft.com/office/powerpoint/2010/main" val="6744312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9CFB763D-1FCB-4395-8AEC-07EB0D1EB49C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B2435413-2DDB-49C9-A0F9-A9318359618F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O fruto esperado é uma cultura do cuidado</a:t>
            </a:r>
          </a:p>
        </p:txBody>
      </p:sp>
      <p:cxnSp>
        <p:nvCxnSpPr>
          <p:cNvPr id="24" name="Conector de Seta Reta 17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CAE0C766-F3D8-4DE9-A3E5-7A3078FD52F1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189EEEB1-3AA3-4D19-8A49-0EE5255227DE}"/>
              </a:ext>
            </a:extLst>
          </p:cNvPr>
          <p:cNvSpPr>
            <a:spLocks noGrp="1"/>
          </p:cNvSpPr>
          <p:nvPr/>
        </p:nvSpPr>
        <p:spPr>
          <a:xfrm>
            <a:off x="457200" y="2038350"/>
            <a:ext cx="8572500" cy="571500"/>
          </a:xfrm>
          <a:prstGeom prst="rect">
            <a:avLst/>
          </a:prstGeom>
        </p:spPr>
        <p:txBody>
          <a:bodyPr lIns="0" tIns="0" rIns="0" bIns="0" anchor="t">
            <a:normAutofit fontScale="89486" lnSpcReduction="20000"/>
          </a:bodyPr>
          <a:lstStyle/>
          <a:p>
            <a:pPr algn="l">
              <a:buNone/>
              <a:defRPr sz="24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Quando o Hora da Vida é bem vivido, a comunidade aprende a…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866FDD9-31D3-464F-9ECE-7E81E9D3F078}"/>
              </a:ext>
            </a:extLst>
          </p:cNvPr>
          <p:cNvSpPr>
            <a:spLocks noGrp="1"/>
          </p:cNvSpPr>
          <p:nvPr/>
        </p:nvSpPr>
        <p:spPr>
          <a:xfrm>
            <a:off x="457200" y="3143250"/>
            <a:ext cx="1524000" cy="4572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5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VER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7435418-4C24-4600-A7FC-7F6F8A430C64}"/>
              </a:ext>
            </a:extLst>
          </p:cNvPr>
          <p:cNvSpPr>
            <a:spLocks noGrp="1"/>
          </p:cNvSpPr>
          <p:nvPr/>
        </p:nvSpPr>
        <p:spPr>
          <a:xfrm>
            <a:off x="457200" y="3676650"/>
            <a:ext cx="2238375" cy="714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725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 dignidade de cada pessoa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8E3AE851-CAB0-4C56-8F61-7395D23F479A}"/>
              </a:ext>
            </a:extLst>
          </p:cNvPr>
          <p:cNvSpPr>
            <a:spLocks noGrp="1"/>
          </p:cNvSpPr>
          <p:nvPr/>
        </p:nvSpPr>
        <p:spPr>
          <a:xfrm>
            <a:off x="3238500" y="3143250"/>
            <a:ext cx="2095500" cy="4572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550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APROXIMAR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CF488A1-E080-4775-B57A-1BD1E887597B}"/>
              </a:ext>
            </a:extLst>
          </p:cNvPr>
          <p:cNvSpPr>
            <a:spLocks noGrp="1"/>
          </p:cNvSpPr>
          <p:nvPr/>
        </p:nvSpPr>
        <p:spPr>
          <a:xfrm>
            <a:off x="3238500" y="3676650"/>
            <a:ext cx="2238375" cy="714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725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fé e vida cotidiana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764EDEA-F247-4D65-A433-1C07691614DE}"/>
              </a:ext>
            </a:extLst>
          </p:cNvPr>
          <p:cNvSpPr>
            <a:spLocks noGrp="1"/>
          </p:cNvSpPr>
          <p:nvPr/>
        </p:nvSpPr>
        <p:spPr>
          <a:xfrm>
            <a:off x="6076950" y="3143250"/>
            <a:ext cx="1905000" cy="4572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550" b="1">
                <a:solidFill>
                  <a:srgbClr val="E8B64A"/>
                </a:solidFill>
                <a:latin typeface="Arial"/>
                <a:ea typeface="Arial"/>
                <a:cs typeface="Arial"/>
              </a:defRPr>
            </a:pPr>
            <a:r>
              <a:t>ACOLHER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65ED810F-6423-4CA1-84A5-F8DB8EFBAB4D}"/>
              </a:ext>
            </a:extLst>
          </p:cNvPr>
          <p:cNvSpPr>
            <a:spLocks noGrp="1"/>
          </p:cNvSpPr>
          <p:nvPr/>
        </p:nvSpPr>
        <p:spPr>
          <a:xfrm>
            <a:off x="6076950" y="3676650"/>
            <a:ext cx="2381250" cy="714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725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fragilidades com esperança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2354F96-3E50-4878-8E3A-B793439BA200}"/>
              </a:ext>
            </a:extLst>
          </p:cNvPr>
          <p:cNvSpPr>
            <a:spLocks noGrp="1"/>
          </p:cNvSpPr>
          <p:nvPr/>
        </p:nvSpPr>
        <p:spPr>
          <a:xfrm>
            <a:off x="9096375" y="3143250"/>
            <a:ext cx="1619250" cy="4572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5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SERVIR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88600C6-0EDD-4797-B829-0B66F460DD0B}"/>
              </a:ext>
            </a:extLst>
          </p:cNvPr>
          <p:cNvSpPr>
            <a:spLocks noGrp="1"/>
          </p:cNvSpPr>
          <p:nvPr/>
        </p:nvSpPr>
        <p:spPr>
          <a:xfrm>
            <a:off x="9096375" y="3676650"/>
            <a:ext cx="2381250" cy="714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725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com gestos simples e concretos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866BB42C-9BFE-4B04-BE96-FDA4FBB4ED60}"/>
              </a:ext>
            </a:extLst>
          </p:cNvPr>
          <p:cNvSpPr>
            <a:spLocks noGrp="1"/>
          </p:cNvSpPr>
          <p:nvPr/>
        </p:nvSpPr>
        <p:spPr>
          <a:xfrm>
            <a:off x="457200" y="5048250"/>
            <a:ext cx="11049000" cy="723900"/>
          </a:xfrm>
          <a:prstGeom prst="roundRect">
            <a:avLst>
              <a:gd name="adj" fmla="val 10526"/>
            </a:avLst>
          </a:prstGeom>
          <a:solidFill>
            <a:srgbClr val="3B7D65"/>
          </a:solidFill>
        </p:spPr>
        <p:txBody>
          <a:bodyPr/>
          <a:lstStyle/>
          <a:p>
            <a:endParaRPr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BB11719E-042A-4193-9B4C-77EDE7297307}"/>
              </a:ext>
            </a:extLst>
          </p:cNvPr>
          <p:cNvSpPr>
            <a:spLocks noGrp="1"/>
          </p:cNvSpPr>
          <p:nvPr/>
        </p:nvSpPr>
        <p:spPr>
          <a:xfrm>
            <a:off x="762000" y="5219700"/>
            <a:ext cx="10477500" cy="4000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2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Promover, defender e cuidar da vida — em todas as suas fases.</a:t>
            </a:r>
          </a:p>
        </p:txBody>
      </p:sp>
    </p:spTree>
    <p:extLst>
      <p:ext uri="{BB962C8B-B14F-4D97-AF65-F5344CB8AC3E}">
        <p14:creationId xmlns:p14="http://schemas.microsoft.com/office/powerpoint/2010/main" val="4024565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027BDD7F-0907-41BE-ACA2-8C5854692F08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52A38"/>
          </a:solidFill>
        </p:spPr>
        <p:txBody>
          <a:bodyPr/>
          <a:lstStyle/>
          <a:p>
            <a:endParaRPr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59A136C2-7EB9-4407-8277-1FFCD722B19D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66700" cy="6858000"/>
          </a:xfrm>
          <a:prstGeom prst="rect">
            <a:avLst/>
          </a:prstGeom>
          <a:solidFill>
            <a:srgbClr val="E8B64A"/>
          </a:solidFill>
        </p:spPr>
        <p:txBody>
          <a:bodyPr/>
          <a:lstStyle/>
          <a:p>
            <a:endParaRPr/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39E0B848-3F31-483B-AFDC-890DEAC2A0B7}"/>
              </a:ext>
            </a:extLst>
          </p:cNvPr>
          <p:cNvSpPr>
            <a:spLocks noGrp="1"/>
          </p:cNvSpPr>
          <p:nvPr/>
        </p:nvSpPr>
        <p:spPr>
          <a:xfrm>
            <a:off x="609600" y="1066800"/>
            <a:ext cx="8763000" cy="16192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52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A vida é dom.
O cuidado é missão.</a:t>
            </a:r>
          </a:p>
        </p:txBody>
      </p:sp>
      <p:cxnSp>
        <p:nvCxnSpPr>
          <p:cNvPr id="25" name="Conector de Seta Reta 12"/>
          <p:cNvCxnSpPr/>
          <p:nvPr/>
        </p:nvCxnSpPr>
        <p:spPr>
          <a:xfrm>
            <a:off x="628650" y="5448300"/>
            <a:ext cx="10287000" cy="95"/>
          </a:xfrm>
          <a:prstGeom prst="straightConnector1">
            <a:avLst/>
          </a:prstGeom>
          <a:ln w="9525">
            <a:solidFill>
              <a:srgbClr val="55707F"/>
            </a:solidFill>
            <a:prstDash val="solid"/>
          </a:ln>
        </p:spPr>
      </p:cxnSp>
      <p:sp>
        <p:nvSpPr>
          <p:cNvPr id="7" name="Retângulo 6">
            <a:extLst>
              <a:ext uri="{FF2B5EF4-FFF2-40B4-BE49-F238E27FC236}">
                <a16:creationId xmlns:a16="http://schemas.microsoft.com/office/drawing/2014/main" id="{B25D9D73-F71A-4928-9AB9-041B5856BED1}"/>
              </a:ext>
            </a:extLst>
          </p:cNvPr>
          <p:cNvSpPr>
            <a:spLocks noGrp="1"/>
          </p:cNvSpPr>
          <p:nvPr/>
        </p:nvSpPr>
        <p:spPr>
          <a:xfrm>
            <a:off x="628650" y="5791200"/>
            <a:ext cx="10287000" cy="4000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CDE4EE"/>
                </a:solidFill>
                <a:latin typeface="Arial"/>
                <a:ea typeface="Arial"/>
                <a:cs typeface="Arial"/>
              </a:defRPr>
            </a:pPr>
            <a:r>
              <a:t>“Eu vim para que todos tenham vida, e a tenham em abundância.”  •  Jo 10,10</a:t>
            </a:r>
          </a:p>
        </p:txBody>
      </p:sp>
      <p:pic>
        <p:nvPicPr>
          <p:cNvPr id="27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9399" y="501446"/>
            <a:ext cx="3459988" cy="4843983"/>
          </a:xfrm>
          <a:prstGeom prst="rect">
            <a:avLst/>
          </a:prstGeom>
        </p:spPr>
      </p:pic>
      <p:pic>
        <p:nvPicPr>
          <p:cNvPr id="28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004708" y="3344059"/>
            <a:ext cx="1655783" cy="165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769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685F18E1-9E06-4E68-85EF-D772AA2829CC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F4985C1-94D7-4E9C-BB60-34D0D3F74F10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O que é o Hora da Vida?</a:t>
            </a:r>
          </a:p>
        </p:txBody>
      </p:sp>
      <p:cxnSp>
        <p:nvCxnSpPr>
          <p:cNvPr id="35" name="Conector de Seta Reta 14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DCF04D89-F161-48C2-B36A-B41086151269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02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9A34797-B0B8-4C62-8ED0-7CB8DCFBC9A4}"/>
              </a:ext>
            </a:extLst>
          </p:cNvPr>
          <p:cNvSpPr>
            <a:spLocks noGrp="1"/>
          </p:cNvSpPr>
          <p:nvPr/>
        </p:nvSpPr>
        <p:spPr>
          <a:xfrm>
            <a:off x="457200" y="2114550"/>
            <a:ext cx="6477000" cy="18097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55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Um subsídio de encontros para ajudar famílias e comunidades a redescobrir o valor, a dignidade e o sentido da vida humana à luz do Evangelho.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274C55A-880E-44A2-81F7-DADB0B0F5BAC}"/>
              </a:ext>
            </a:extLst>
          </p:cNvPr>
          <p:cNvSpPr>
            <a:spLocks noGrp="1"/>
          </p:cNvSpPr>
          <p:nvPr/>
        </p:nvSpPr>
        <p:spPr>
          <a:xfrm>
            <a:off x="7524750" y="2076450"/>
            <a:ext cx="3981450" cy="2714625"/>
          </a:xfrm>
          <a:prstGeom prst="roundRect">
            <a:avLst>
              <a:gd name="adj" fmla="val 2807"/>
            </a:avLst>
          </a:prstGeom>
          <a:solidFill>
            <a:srgbClr val="E5F1EC"/>
          </a:solidFill>
        </p:spPr>
        <p:txBody>
          <a:bodyPr/>
          <a:lstStyle/>
          <a:p>
            <a:endParaRPr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443B321-EDC7-4D39-B7D3-778996E9BE22}"/>
              </a:ext>
            </a:extLst>
          </p:cNvPr>
          <p:cNvSpPr>
            <a:spLocks noGrp="1"/>
          </p:cNvSpPr>
          <p:nvPr/>
        </p:nvSpPr>
        <p:spPr>
          <a:xfrm>
            <a:off x="7905750" y="2400300"/>
            <a:ext cx="28575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025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Reunir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6913536-AD1B-433A-91C3-39C5CF641CE0}"/>
              </a:ext>
            </a:extLst>
          </p:cNvPr>
          <p:cNvSpPr>
            <a:spLocks noGrp="1"/>
          </p:cNvSpPr>
          <p:nvPr/>
        </p:nvSpPr>
        <p:spPr>
          <a:xfrm>
            <a:off x="7905750" y="2771775"/>
            <a:ext cx="3048000" cy="2857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725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famílias e comunidades</a:t>
            </a:r>
          </a:p>
        </p:txBody>
      </p:sp>
      <p:cxnSp>
        <p:nvCxnSpPr>
          <p:cNvPr id="41" name="Conector de Seta Reta 20"/>
          <p:cNvCxnSpPr/>
          <p:nvPr/>
        </p:nvCxnSpPr>
        <p:spPr>
          <a:xfrm>
            <a:off x="7905750" y="3219450"/>
            <a:ext cx="2857500" cy="95"/>
          </a:xfrm>
          <a:prstGeom prst="straightConnector1">
            <a:avLst/>
          </a:prstGeom>
          <a:ln w="19050">
            <a:solidFill>
              <a:srgbClr val="3B7D65"/>
            </a:solidFill>
            <a:prstDash val="solid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D78951E2-4D76-425B-8BF8-997FA72C82CB}"/>
              </a:ext>
            </a:extLst>
          </p:cNvPr>
          <p:cNvSpPr>
            <a:spLocks noGrp="1"/>
          </p:cNvSpPr>
          <p:nvPr/>
        </p:nvSpPr>
        <p:spPr>
          <a:xfrm>
            <a:off x="7905750" y="3495675"/>
            <a:ext cx="28575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025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Iluminar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C9FCE42-1E3B-4A25-86E7-0FAB69544374}"/>
              </a:ext>
            </a:extLst>
          </p:cNvPr>
          <p:cNvSpPr>
            <a:spLocks noGrp="1"/>
          </p:cNvSpPr>
          <p:nvPr/>
        </p:nvSpPr>
        <p:spPr>
          <a:xfrm>
            <a:off x="7905750" y="3867150"/>
            <a:ext cx="3048000" cy="2857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725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 vida pela Palavra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2CB4C1C-E592-4686-AD38-E969940AF93B}"/>
              </a:ext>
            </a:extLst>
          </p:cNvPr>
          <p:cNvSpPr>
            <a:spLocks noGrp="1"/>
          </p:cNvSpPr>
          <p:nvPr/>
        </p:nvSpPr>
        <p:spPr>
          <a:xfrm>
            <a:off x="457200" y="5000625"/>
            <a:ext cx="10287000" cy="76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025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O encontro conduz da escuta à ação: celebrar, refletir, partilhar, rezar e assumir um compromisso concreto.</a:t>
            </a:r>
          </a:p>
        </p:txBody>
      </p:sp>
      <p:pic>
        <p:nvPicPr>
          <p:cNvPr id="45" name="Imagem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31178" y="5381625"/>
            <a:ext cx="2603572" cy="132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9054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BEA39D78-B4C0-4626-BAE2-4F9CBED443C9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C69D2A3-FB02-417C-AC96-14AE42868D3A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 vida plena é o horizonte</a:t>
            </a:r>
          </a:p>
        </p:txBody>
      </p:sp>
      <p:cxnSp>
        <p:nvCxnSpPr>
          <p:cNvPr id="32" name="Conector de Seta Reta 15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8A10C246-757D-412F-B14C-D9CA082CD656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03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19CF74E-C80F-42CE-8DA2-EAF8F09D18E3}"/>
              </a:ext>
            </a:extLst>
          </p:cNvPr>
          <p:cNvSpPr>
            <a:spLocks noGrp="1"/>
          </p:cNvSpPr>
          <p:nvPr/>
        </p:nvSpPr>
        <p:spPr>
          <a:xfrm>
            <a:off x="457200" y="2190750"/>
            <a:ext cx="2571750" cy="647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4125" b="1">
                <a:solidFill>
                  <a:srgbClr val="E8B64A"/>
                </a:solidFill>
                <a:latin typeface="Arial"/>
                <a:ea typeface="Arial"/>
                <a:cs typeface="Arial"/>
              </a:defRPr>
            </a:pPr>
            <a:r>
              <a:t>Jo 10,10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BFDF25D-37EF-42A9-B1B3-7D299CA281FD}"/>
              </a:ext>
            </a:extLst>
          </p:cNvPr>
          <p:cNvSpPr>
            <a:spLocks noGrp="1"/>
          </p:cNvSpPr>
          <p:nvPr/>
        </p:nvSpPr>
        <p:spPr>
          <a:xfrm>
            <a:off x="3429000" y="2076450"/>
            <a:ext cx="7810500" cy="1524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32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Jesus não promete apenas duração, sucesso ou bem-estar. Ele nos introduz na comunhão com Deus, fonte de uma vida que atravessa e dá sentido a todas as etapas da existência.</a:t>
            </a:r>
          </a:p>
        </p:txBody>
      </p:sp>
      <p:cxnSp>
        <p:nvCxnSpPr>
          <p:cNvPr id="36" name="Conector de Seta Reta 19"/>
          <p:cNvCxnSpPr/>
          <p:nvPr/>
        </p:nvCxnSpPr>
        <p:spPr>
          <a:xfrm>
            <a:off x="457200" y="40957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8" name="Retângulo 7">
            <a:extLst>
              <a:ext uri="{FF2B5EF4-FFF2-40B4-BE49-F238E27FC236}">
                <a16:creationId xmlns:a16="http://schemas.microsoft.com/office/drawing/2014/main" id="{5E400D35-1789-4065-8BB5-7747606C6D4D}"/>
              </a:ext>
            </a:extLst>
          </p:cNvPr>
          <p:cNvSpPr>
            <a:spLocks noGrp="1"/>
          </p:cNvSpPr>
          <p:nvPr/>
        </p:nvSpPr>
        <p:spPr>
          <a:xfrm>
            <a:off x="457200" y="4457700"/>
            <a:ext cx="314325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A vida temporal é preciosa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A0DD8E6-6FD3-4330-8F26-F39B1067E2FD}"/>
              </a:ext>
            </a:extLst>
          </p:cNvPr>
          <p:cNvSpPr>
            <a:spLocks noGrp="1"/>
          </p:cNvSpPr>
          <p:nvPr/>
        </p:nvSpPr>
        <p:spPr>
          <a:xfrm>
            <a:off x="457200" y="4905375"/>
            <a:ext cx="3143250" cy="6858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porque é dom, vocação e caminho.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1584789-1C74-4D1D-BAA7-3A8B05317312}"/>
              </a:ext>
            </a:extLst>
          </p:cNvPr>
          <p:cNvSpPr>
            <a:spLocks noGrp="1"/>
          </p:cNvSpPr>
          <p:nvPr/>
        </p:nvSpPr>
        <p:spPr>
          <a:xfrm>
            <a:off x="4429125" y="4457700"/>
            <a:ext cx="314325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Cada pessoa é única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C636615-9191-46AB-A53A-D2A0497E8D49}"/>
              </a:ext>
            </a:extLst>
          </p:cNvPr>
          <p:cNvSpPr>
            <a:spLocks noGrp="1"/>
          </p:cNvSpPr>
          <p:nvPr/>
        </p:nvSpPr>
        <p:spPr>
          <a:xfrm>
            <a:off x="4429125" y="4905375"/>
            <a:ext cx="3143250" cy="6858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amada por Deus e chamada à plenitude.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303F0F0-06A9-4F94-BCAE-E2A7A3D09E05}"/>
              </a:ext>
            </a:extLst>
          </p:cNvPr>
          <p:cNvSpPr>
            <a:spLocks noGrp="1"/>
          </p:cNvSpPr>
          <p:nvPr/>
        </p:nvSpPr>
        <p:spPr>
          <a:xfrm>
            <a:off x="8382000" y="4457700"/>
            <a:ext cx="314325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E8B64A"/>
                </a:solidFill>
                <a:latin typeface="Arial"/>
                <a:ea typeface="Arial"/>
                <a:cs typeface="Arial"/>
              </a:defRPr>
            </a:pPr>
            <a:r>
              <a:t>Cuidar é testemunhar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CBB4E9A-5929-4C21-8C50-B9A466CD791C}"/>
              </a:ext>
            </a:extLst>
          </p:cNvPr>
          <p:cNvSpPr>
            <a:spLocks noGrp="1"/>
          </p:cNvSpPr>
          <p:nvPr/>
        </p:nvSpPr>
        <p:spPr>
          <a:xfrm>
            <a:off x="8382000" y="4905375"/>
            <a:ext cx="3143250" cy="6858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 presença do Deus da Vida no mundo.</a:t>
            </a:r>
          </a:p>
        </p:txBody>
      </p:sp>
      <p:pic>
        <p:nvPicPr>
          <p:cNvPr id="4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850417" y="58812"/>
            <a:ext cx="1655783" cy="165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35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>
            <a:extLst>
              <a:ext uri="{FF2B5EF4-FFF2-40B4-BE49-F238E27FC236}">
                <a16:creationId xmlns:a16="http://schemas.microsoft.com/office/drawing/2014/main" id="{9DC09B89-BCA9-4CAF-AEFD-FB5120BCE6B0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7017A8DA-4FA4-4709-91AF-89E6254417E0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Quatro objetivos pastorais</a:t>
            </a:r>
          </a:p>
        </p:txBody>
      </p:sp>
      <p:cxnSp>
        <p:nvCxnSpPr>
          <p:cNvPr id="25" name="Conector de Seta Reta 18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C22EFE3B-94B4-45C7-B3E9-B3BE4E5E6D3E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04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4012AA78-8B13-4689-83EB-A07701CAADF5}"/>
              </a:ext>
            </a:extLst>
          </p:cNvPr>
          <p:cNvSpPr>
            <a:spLocks noGrp="1"/>
          </p:cNvSpPr>
          <p:nvPr/>
        </p:nvSpPr>
        <p:spPr>
          <a:xfrm>
            <a:off x="457200" y="2095500"/>
            <a:ext cx="5238750" cy="1476375"/>
          </a:xfrm>
          <a:prstGeom prst="roundRect">
            <a:avLst>
              <a:gd name="adj" fmla="val 5161"/>
            </a:avLst>
          </a:prstGeom>
          <a:solidFill>
            <a:srgbClr val="E5F1EC"/>
          </a:solidFill>
        </p:spPr>
        <p:txBody>
          <a:bodyPr/>
          <a:lstStyle/>
          <a:p>
            <a:endParaRPr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480A16CE-2AB4-46AA-A4CD-3DB3EA6894F5}"/>
              </a:ext>
            </a:extLst>
          </p:cNvPr>
          <p:cNvSpPr>
            <a:spLocks noGrp="1"/>
          </p:cNvSpPr>
          <p:nvPr/>
        </p:nvSpPr>
        <p:spPr>
          <a:xfrm>
            <a:off x="714375" y="2343150"/>
            <a:ext cx="45720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9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01  Reconhecer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54FB5A2-6223-41FC-BD23-D94CC44C9340}"/>
              </a:ext>
            </a:extLst>
          </p:cNvPr>
          <p:cNvSpPr>
            <a:spLocks noGrp="1"/>
          </p:cNvSpPr>
          <p:nvPr/>
        </p:nvSpPr>
        <p:spPr>
          <a:xfrm>
            <a:off x="714375" y="2781300"/>
            <a:ext cx="447675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 vida como presente de Deus, do início ao fim natural.</a:t>
            </a:r>
          </a:p>
        </p:txBody>
      </p:sp>
      <p:sp>
        <p:nvSpPr>
          <p:cNvPr id="8" name="Retângulo: Cantos Arredondados 7">
            <a:extLst>
              <a:ext uri="{FF2B5EF4-FFF2-40B4-BE49-F238E27FC236}">
                <a16:creationId xmlns:a16="http://schemas.microsoft.com/office/drawing/2014/main" id="{8AC2C86B-95A6-478A-9234-4B2B6F0FE494}"/>
              </a:ext>
            </a:extLst>
          </p:cNvPr>
          <p:cNvSpPr>
            <a:spLocks noGrp="1"/>
          </p:cNvSpPr>
          <p:nvPr/>
        </p:nvSpPr>
        <p:spPr>
          <a:xfrm>
            <a:off x="6000750" y="2095500"/>
            <a:ext cx="5505450" cy="1476375"/>
          </a:xfrm>
          <a:prstGeom prst="roundRect">
            <a:avLst>
              <a:gd name="adj" fmla="val 5161"/>
            </a:avLst>
          </a:prstGeom>
          <a:solidFill>
            <a:srgbClr val="DDEEF7"/>
          </a:solidFill>
        </p:spPr>
        <p:txBody>
          <a:bodyPr/>
          <a:lstStyle/>
          <a:p>
            <a:endParaRPr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75D101A-D24A-4161-A022-E380023EAA5C}"/>
              </a:ext>
            </a:extLst>
          </p:cNvPr>
          <p:cNvSpPr>
            <a:spLocks noGrp="1"/>
          </p:cNvSpPr>
          <p:nvPr/>
        </p:nvSpPr>
        <p:spPr>
          <a:xfrm>
            <a:off x="6257925" y="2343150"/>
            <a:ext cx="47625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950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02  Formar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35086785-9088-41DF-9BF5-C928B77A1053}"/>
              </a:ext>
            </a:extLst>
          </p:cNvPr>
          <p:cNvSpPr>
            <a:spLocks noGrp="1"/>
          </p:cNvSpPr>
          <p:nvPr/>
        </p:nvSpPr>
        <p:spPr>
          <a:xfrm>
            <a:off x="6257925" y="2781300"/>
            <a:ext cx="476250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uma consciência cristã capaz de promover, defender e cuidar.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307605E8-EFE8-41F8-8DCC-7F8FD3E95CA0}"/>
              </a:ext>
            </a:extLst>
          </p:cNvPr>
          <p:cNvSpPr>
            <a:spLocks noGrp="1"/>
          </p:cNvSpPr>
          <p:nvPr/>
        </p:nvSpPr>
        <p:spPr>
          <a:xfrm>
            <a:off x="457200" y="3905250"/>
            <a:ext cx="5238750" cy="1476375"/>
          </a:xfrm>
          <a:prstGeom prst="roundRect">
            <a:avLst>
              <a:gd name="adj" fmla="val 5161"/>
            </a:avLst>
          </a:prstGeom>
          <a:solidFill>
            <a:srgbClr val="F6F4ED"/>
          </a:solidFill>
        </p:spPr>
        <p:txBody>
          <a:bodyPr/>
          <a:lstStyle/>
          <a:p>
            <a:endParaRPr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0E2D07E-33D1-4935-B09A-1DF749B376DD}"/>
              </a:ext>
            </a:extLst>
          </p:cNvPr>
          <p:cNvSpPr>
            <a:spLocks noGrp="1"/>
          </p:cNvSpPr>
          <p:nvPr/>
        </p:nvSpPr>
        <p:spPr>
          <a:xfrm>
            <a:off x="714375" y="4152900"/>
            <a:ext cx="45720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950" b="1">
                <a:solidFill>
                  <a:srgbClr val="E8B64A"/>
                </a:solidFill>
                <a:latin typeface="Arial"/>
                <a:ea typeface="Arial"/>
                <a:cs typeface="Arial"/>
              </a:defRPr>
            </a:pPr>
            <a:r>
              <a:t>03  Aproximar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EFD3018E-47AA-43AB-9C1F-226FC24C729A}"/>
              </a:ext>
            </a:extLst>
          </p:cNvPr>
          <p:cNvSpPr>
            <a:spLocks noGrp="1"/>
          </p:cNvSpPr>
          <p:nvPr/>
        </p:nvSpPr>
        <p:spPr>
          <a:xfrm>
            <a:off x="714375" y="4591050"/>
            <a:ext cx="447675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 Palavra de Deus das situações reais vividas pelas famílias.</a:t>
            </a:r>
          </a:p>
        </p:txBody>
      </p: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B3EE40A4-B330-4A19-B958-3478496330EA}"/>
              </a:ext>
            </a:extLst>
          </p:cNvPr>
          <p:cNvSpPr>
            <a:spLocks noGrp="1"/>
          </p:cNvSpPr>
          <p:nvPr/>
        </p:nvSpPr>
        <p:spPr>
          <a:xfrm>
            <a:off x="6000750" y="3905250"/>
            <a:ext cx="5505450" cy="1476375"/>
          </a:xfrm>
          <a:prstGeom prst="roundRect">
            <a:avLst>
              <a:gd name="adj" fmla="val 5161"/>
            </a:avLst>
          </a:prstGeom>
          <a:solidFill>
            <a:srgbClr val="EEF0F2"/>
          </a:solidFill>
        </p:spPr>
        <p:txBody>
          <a:bodyPr/>
          <a:lstStyle/>
          <a:p>
            <a:endParaRPr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D00E10F5-13E8-44B4-B782-60AF4FB717A6}"/>
              </a:ext>
            </a:extLst>
          </p:cNvPr>
          <p:cNvSpPr>
            <a:spLocks noGrp="1"/>
          </p:cNvSpPr>
          <p:nvPr/>
        </p:nvSpPr>
        <p:spPr>
          <a:xfrm>
            <a:off x="6257925" y="4152900"/>
            <a:ext cx="47625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95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04  Mobilizar</a:t>
            </a: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AB0692DB-9C35-492D-BD2C-32AFE96CD603}"/>
              </a:ext>
            </a:extLst>
          </p:cNvPr>
          <p:cNvSpPr>
            <a:spLocks noGrp="1"/>
          </p:cNvSpPr>
          <p:nvPr/>
        </p:nvSpPr>
        <p:spPr>
          <a:xfrm>
            <a:off x="6257925" y="4591050"/>
            <a:ext cx="4762500" cy="571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gestos concretos de acolhida, esperança, serviço e fraternidade.</a:t>
            </a:r>
          </a:p>
        </p:txBody>
      </p:sp>
    </p:spTree>
    <p:extLst>
      <p:ext uri="{BB962C8B-B14F-4D97-AF65-F5344CB8AC3E}">
        <p14:creationId xmlns:p14="http://schemas.microsoft.com/office/powerpoint/2010/main" val="9953690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>
            <a:extLst>
              <a:ext uri="{FF2B5EF4-FFF2-40B4-BE49-F238E27FC236}">
                <a16:creationId xmlns:a16="http://schemas.microsoft.com/office/drawing/2014/main" id="{A965B7D0-673E-4BFD-BAC7-769A67AB7B23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6639A69-25B0-4274-A23D-2F50D035C9F8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Um encontro que envolve toda a pessoa</a:t>
            </a:r>
          </a:p>
        </p:txBody>
      </p:sp>
      <p:cxnSp>
        <p:nvCxnSpPr>
          <p:cNvPr id="46" name="Conector de Seta Reta 17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A8C75802-5FA0-4039-A5C3-B03B23A745BC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05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66BDC47-B0EA-42B7-975B-6111EAA978E0}"/>
              </a:ext>
            </a:extLst>
          </p:cNvPr>
          <p:cNvSpPr>
            <a:spLocks noGrp="1"/>
          </p:cNvSpPr>
          <p:nvPr/>
        </p:nvSpPr>
        <p:spPr>
          <a:xfrm>
            <a:off x="457200" y="2114550"/>
            <a:ext cx="238125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CELEBRAR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07611F2-CC60-406C-A55D-F2AEE950BAA5}"/>
              </a:ext>
            </a:extLst>
          </p:cNvPr>
          <p:cNvSpPr>
            <a:spLocks noGrp="1"/>
          </p:cNvSpPr>
          <p:nvPr/>
        </p:nvSpPr>
        <p:spPr>
          <a:xfrm>
            <a:off x="457200" y="2571750"/>
            <a:ext cx="2762250" cy="6667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Acolhida • canto • ambientação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E515F5F3-3BB4-4FB1-B4C7-2C53EF05259C}"/>
              </a:ext>
            </a:extLst>
          </p:cNvPr>
          <p:cNvSpPr>
            <a:spLocks noGrp="1"/>
          </p:cNvSpPr>
          <p:nvPr/>
        </p:nvSpPr>
        <p:spPr>
          <a:xfrm>
            <a:off x="3476625" y="2114550"/>
            <a:ext cx="238125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ESCUTAR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3B3CB978-61D2-4AF2-A949-0CC78E471F4C}"/>
              </a:ext>
            </a:extLst>
          </p:cNvPr>
          <p:cNvSpPr>
            <a:spLocks noGrp="1"/>
          </p:cNvSpPr>
          <p:nvPr/>
        </p:nvSpPr>
        <p:spPr>
          <a:xfrm>
            <a:off x="3476625" y="2571750"/>
            <a:ext cx="2857500" cy="6667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Palavra • leitura orante • reflexão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9DBE38BA-16D7-4BAE-9A70-1D6371A7C899}"/>
              </a:ext>
            </a:extLst>
          </p:cNvPr>
          <p:cNvSpPr>
            <a:spLocks noGrp="1"/>
          </p:cNvSpPr>
          <p:nvPr/>
        </p:nvSpPr>
        <p:spPr>
          <a:xfrm>
            <a:off x="6572250" y="2114550"/>
            <a:ext cx="238125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1">
                <a:solidFill>
                  <a:srgbClr val="E8B64A"/>
                </a:solidFill>
                <a:latin typeface="Arial"/>
                <a:ea typeface="Arial"/>
                <a:cs typeface="Arial"/>
              </a:defRPr>
            </a:pPr>
            <a:r>
              <a:t>PARTILHAR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44AE41F-5FB7-4846-98B1-F1CB94BA1FCA}"/>
              </a:ext>
            </a:extLst>
          </p:cNvPr>
          <p:cNvSpPr>
            <a:spLocks noGrp="1"/>
          </p:cNvSpPr>
          <p:nvPr/>
        </p:nvSpPr>
        <p:spPr>
          <a:xfrm>
            <a:off x="6572250" y="2571750"/>
            <a:ext cx="2857500" cy="6667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Perguntas • testemunhos • diálogo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8579B3A8-ECA3-48A7-A000-6BDDD7577E42}"/>
              </a:ext>
            </a:extLst>
          </p:cNvPr>
          <p:cNvSpPr>
            <a:spLocks noGrp="1"/>
          </p:cNvSpPr>
          <p:nvPr/>
        </p:nvSpPr>
        <p:spPr>
          <a:xfrm>
            <a:off x="9525000" y="2114550"/>
            <a:ext cx="209550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COMPROMETER-SE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BF7CB711-45D9-4FDA-BD89-0C118F28DE02}"/>
              </a:ext>
            </a:extLst>
          </p:cNvPr>
          <p:cNvSpPr>
            <a:spLocks noGrp="1"/>
          </p:cNvSpPr>
          <p:nvPr/>
        </p:nvSpPr>
        <p:spPr>
          <a:xfrm>
            <a:off x="9525000" y="2571750"/>
            <a:ext cx="2095500" cy="6667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Preces • gesto concreto • envio</a:t>
            </a:r>
          </a:p>
        </p:txBody>
      </p:sp>
      <p:cxnSp>
        <p:nvCxnSpPr>
          <p:cNvPr id="56" name="Conector de Seta Reta 27"/>
          <p:cNvCxnSpPr/>
          <p:nvPr/>
        </p:nvCxnSpPr>
        <p:spPr>
          <a:xfrm>
            <a:off x="457200" y="3714750"/>
            <a:ext cx="11049000" cy="95"/>
          </a:xfrm>
          <a:prstGeom prst="straightConnector1">
            <a:avLst/>
          </a:prstGeom>
          <a:ln w="19050">
            <a:solidFill>
              <a:srgbClr val="B8C3C9"/>
            </a:solidFill>
            <a:prstDash val="solid"/>
          </a:ln>
        </p:spPr>
      </p:cxnSp>
      <p:sp>
        <p:nvSpPr>
          <p:cNvPr id="14" name="Retângulo: Cantos Arredondados 13">
            <a:extLst>
              <a:ext uri="{FF2B5EF4-FFF2-40B4-BE49-F238E27FC236}">
                <a16:creationId xmlns:a16="http://schemas.microsoft.com/office/drawing/2014/main" id="{B9F01B2D-1461-445A-9B7C-54EF1736E795}"/>
              </a:ext>
            </a:extLst>
          </p:cNvPr>
          <p:cNvSpPr>
            <a:spLocks noGrp="1"/>
          </p:cNvSpPr>
          <p:nvPr/>
        </p:nvSpPr>
        <p:spPr>
          <a:xfrm>
            <a:off x="457200" y="4238625"/>
            <a:ext cx="11049000" cy="1123950"/>
          </a:xfrm>
          <a:prstGeom prst="roundRect">
            <a:avLst>
              <a:gd name="adj" fmla="val 6780"/>
            </a:avLst>
          </a:prstGeom>
          <a:solidFill>
            <a:srgbClr val="E5F1EC"/>
          </a:solidFill>
        </p:spPr>
        <p:txBody>
          <a:bodyPr/>
          <a:lstStyle/>
          <a:p>
            <a:endParaRPr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EF70FDA-FF78-4002-B76C-500336717387}"/>
              </a:ext>
            </a:extLst>
          </p:cNvPr>
          <p:cNvSpPr>
            <a:spLocks noGrp="1"/>
          </p:cNvSpPr>
          <p:nvPr/>
        </p:nvSpPr>
        <p:spPr>
          <a:xfrm>
            <a:off x="790575" y="4552950"/>
            <a:ext cx="10382250" cy="523875"/>
          </a:xfrm>
          <a:prstGeom prst="rect">
            <a:avLst/>
          </a:prstGeom>
        </p:spPr>
        <p:txBody>
          <a:bodyPr lIns="0" tIns="0" rIns="0" bIns="0" anchor="t">
            <a:normAutofit fontScale="82308"/>
          </a:bodyPr>
          <a:lstStyle/>
          <a:p>
            <a:pPr algn="l">
              <a:buNone/>
              <a:defRPr sz="2325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A metodologia parte da vida, acolhe a luz da fé e retorna à vida transformada em cuidado.</a:t>
            </a:r>
          </a:p>
        </p:txBody>
      </p:sp>
      <p:pic>
        <p:nvPicPr>
          <p:cNvPr id="59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268108" y="5029984"/>
            <a:ext cx="1655783" cy="165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643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tângulo 33">
            <a:extLst>
              <a:ext uri="{FF2B5EF4-FFF2-40B4-BE49-F238E27FC236}">
                <a16:creationId xmlns:a16="http://schemas.microsoft.com/office/drawing/2014/main" id="{E962C351-F84E-4C5D-AE93-AA290D754DDC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4BB77E80-B9F6-4DA8-904D-BE1BF0B0E1F6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Sete encontros, um caminho de sentido</a:t>
            </a:r>
          </a:p>
        </p:txBody>
      </p:sp>
      <p:cxnSp>
        <p:nvCxnSpPr>
          <p:cNvPr id="94" name="Conector de Seta Reta 35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2327DAE2-1C44-45E8-BB59-48C6429A264C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06</a:t>
            </a:r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07F56E08-893E-4F1F-B689-426B317D98BF}"/>
              </a:ext>
            </a:extLst>
          </p:cNvPr>
          <p:cNvSpPr>
            <a:spLocks noGrp="1"/>
          </p:cNvSpPr>
          <p:nvPr/>
        </p:nvSpPr>
        <p:spPr>
          <a:xfrm>
            <a:off x="428625" y="203835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3B7D65"/>
          </a:solidFill>
        </p:spPr>
        <p:txBody>
          <a:bodyPr/>
          <a:lstStyle/>
          <a:p>
            <a:endParaRPr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E82173F-9490-43BE-A5B6-F73D2D72CE0F}"/>
              </a:ext>
            </a:extLst>
          </p:cNvPr>
          <p:cNvSpPr>
            <a:spLocks noGrp="1"/>
          </p:cNvSpPr>
          <p:nvPr/>
        </p:nvSpPr>
        <p:spPr>
          <a:xfrm>
            <a:off x="457200" y="2076450"/>
            <a:ext cx="333375" cy="333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C10A4138-0C4A-461F-8BC4-D6DA6AC08E70}"/>
              </a:ext>
            </a:extLst>
          </p:cNvPr>
          <p:cNvSpPr>
            <a:spLocks noGrp="1"/>
          </p:cNvSpPr>
          <p:nvPr/>
        </p:nvSpPr>
        <p:spPr>
          <a:xfrm>
            <a:off x="1000125" y="2066925"/>
            <a:ext cx="4191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Vida em abundância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D41F090-5727-46CB-BD9F-E28575D0F5BE}"/>
              </a:ext>
            </a:extLst>
          </p:cNvPr>
          <p:cNvSpPr>
            <a:spLocks noGrp="1"/>
          </p:cNvSpPr>
          <p:nvPr/>
        </p:nvSpPr>
        <p:spPr>
          <a:xfrm>
            <a:off x="5476875" y="2066925"/>
            <a:ext cx="51435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Celebrar o dom maior</a:t>
            </a:r>
          </a:p>
        </p:txBody>
      </p:sp>
      <p:cxnSp>
        <p:nvCxnSpPr>
          <p:cNvPr id="100" name="Conector de Seta Reta 41"/>
          <p:cNvCxnSpPr/>
          <p:nvPr/>
        </p:nvCxnSpPr>
        <p:spPr>
          <a:xfrm>
            <a:off x="457200" y="25717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D2F6FF1D-67D0-4F0C-95AE-E298AD156B01}"/>
              </a:ext>
            </a:extLst>
          </p:cNvPr>
          <p:cNvSpPr>
            <a:spLocks noGrp="1"/>
          </p:cNvSpPr>
          <p:nvPr/>
        </p:nvSpPr>
        <p:spPr>
          <a:xfrm>
            <a:off x="428625" y="268605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1E5D86"/>
          </a:solidFill>
        </p:spPr>
        <p:txBody>
          <a:bodyPr/>
          <a:lstStyle/>
          <a:p>
            <a:endParaRPr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EF213650-0FC6-4BA0-9276-506A6327D2DF}"/>
              </a:ext>
            </a:extLst>
          </p:cNvPr>
          <p:cNvSpPr>
            <a:spLocks noGrp="1"/>
          </p:cNvSpPr>
          <p:nvPr/>
        </p:nvSpPr>
        <p:spPr>
          <a:xfrm>
            <a:off x="457200" y="2724150"/>
            <a:ext cx="333375" cy="333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F8086EE0-5C1D-48BD-8D5D-F420F8EB4A5C}"/>
              </a:ext>
            </a:extLst>
          </p:cNvPr>
          <p:cNvSpPr>
            <a:spLocks noGrp="1"/>
          </p:cNvSpPr>
          <p:nvPr/>
        </p:nvSpPr>
        <p:spPr>
          <a:xfrm>
            <a:off x="1000125" y="2714625"/>
            <a:ext cx="4191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 vida é presente de Deus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35615C26-17FC-4DFD-8105-BD4ADAC8E858}"/>
              </a:ext>
            </a:extLst>
          </p:cNvPr>
          <p:cNvSpPr>
            <a:spLocks noGrp="1"/>
          </p:cNvSpPr>
          <p:nvPr/>
        </p:nvSpPr>
        <p:spPr>
          <a:xfrm>
            <a:off x="5476875" y="2714625"/>
            <a:ext cx="51435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Acolher e proteger</a:t>
            </a:r>
          </a:p>
        </p:txBody>
      </p:sp>
      <p:cxnSp>
        <p:nvCxnSpPr>
          <p:cNvPr id="105" name="Conector de Seta Reta 46"/>
          <p:cNvCxnSpPr/>
          <p:nvPr/>
        </p:nvCxnSpPr>
        <p:spPr>
          <a:xfrm>
            <a:off x="457200" y="3219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15" name="Retângulo: Cantos Arredondados 14">
            <a:extLst>
              <a:ext uri="{FF2B5EF4-FFF2-40B4-BE49-F238E27FC236}">
                <a16:creationId xmlns:a16="http://schemas.microsoft.com/office/drawing/2014/main" id="{A8B0E597-4924-48A6-80D1-F80847436639}"/>
              </a:ext>
            </a:extLst>
          </p:cNvPr>
          <p:cNvSpPr>
            <a:spLocks noGrp="1"/>
          </p:cNvSpPr>
          <p:nvPr/>
        </p:nvSpPr>
        <p:spPr>
          <a:xfrm>
            <a:off x="428625" y="333375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E8B64A"/>
          </a:solidFill>
        </p:spPr>
        <p:txBody>
          <a:bodyPr/>
          <a:lstStyle/>
          <a:p>
            <a:endParaRPr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8127BDD-7DC8-48BD-8D08-0ED949CD6D92}"/>
              </a:ext>
            </a:extLst>
          </p:cNvPr>
          <p:cNvSpPr>
            <a:spLocks noGrp="1"/>
          </p:cNvSpPr>
          <p:nvPr/>
        </p:nvSpPr>
        <p:spPr>
          <a:xfrm>
            <a:off x="457200" y="3371850"/>
            <a:ext cx="333375" cy="333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687D9545-4FD5-4A5F-9699-0E3B9DF6C63F}"/>
              </a:ext>
            </a:extLst>
          </p:cNvPr>
          <p:cNvSpPr>
            <a:spLocks noGrp="1"/>
          </p:cNvSpPr>
          <p:nvPr/>
        </p:nvSpPr>
        <p:spPr>
          <a:xfrm>
            <a:off x="1000125" y="3362325"/>
            <a:ext cx="4191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Para além das curtidas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D2181A86-322A-40E4-B9AA-9D29BA4A823D}"/>
              </a:ext>
            </a:extLst>
          </p:cNvPr>
          <p:cNvSpPr>
            <a:spLocks noGrp="1"/>
          </p:cNvSpPr>
          <p:nvPr/>
        </p:nvSpPr>
        <p:spPr>
          <a:xfrm>
            <a:off x="5476875" y="3362325"/>
            <a:ext cx="5715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Viver com verdade dentro e fora das telas</a:t>
            </a:r>
          </a:p>
        </p:txBody>
      </p:sp>
      <p:cxnSp>
        <p:nvCxnSpPr>
          <p:cNvPr id="110" name="Conector de Seta Reta 51"/>
          <p:cNvCxnSpPr/>
          <p:nvPr/>
        </p:nvCxnSpPr>
        <p:spPr>
          <a:xfrm>
            <a:off x="457200" y="38671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20" name="Retângulo: Cantos Arredondados 19">
            <a:extLst>
              <a:ext uri="{FF2B5EF4-FFF2-40B4-BE49-F238E27FC236}">
                <a16:creationId xmlns:a16="http://schemas.microsoft.com/office/drawing/2014/main" id="{1C5FB233-E7F7-421E-925C-31D9968EA10D}"/>
              </a:ext>
            </a:extLst>
          </p:cNvPr>
          <p:cNvSpPr>
            <a:spLocks noGrp="1"/>
          </p:cNvSpPr>
          <p:nvPr/>
        </p:nvSpPr>
        <p:spPr>
          <a:xfrm>
            <a:off x="428625" y="398145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3B7D65"/>
          </a:solidFill>
        </p:spPr>
        <p:txBody>
          <a:bodyPr/>
          <a:lstStyle/>
          <a:p>
            <a:endParaRPr/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A2C2F4A0-9564-40C2-BB9B-6B234858B6BF}"/>
              </a:ext>
            </a:extLst>
          </p:cNvPr>
          <p:cNvSpPr>
            <a:spLocks noGrp="1"/>
          </p:cNvSpPr>
          <p:nvPr/>
        </p:nvSpPr>
        <p:spPr>
          <a:xfrm>
            <a:off x="457200" y="4019550"/>
            <a:ext cx="333375" cy="333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B312CBCE-EB82-444A-B661-C427CB66DF0B}"/>
              </a:ext>
            </a:extLst>
          </p:cNvPr>
          <p:cNvSpPr>
            <a:spLocks noGrp="1"/>
          </p:cNvSpPr>
          <p:nvPr/>
        </p:nvSpPr>
        <p:spPr>
          <a:xfrm>
            <a:off x="1000125" y="4010025"/>
            <a:ext cx="4191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Você não está sozinho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FF3C1D2B-3C84-46D0-B8BE-1F84C7FA64AC}"/>
              </a:ext>
            </a:extLst>
          </p:cNvPr>
          <p:cNvSpPr>
            <a:spLocks noGrp="1"/>
          </p:cNvSpPr>
          <p:nvPr/>
        </p:nvSpPr>
        <p:spPr>
          <a:xfrm>
            <a:off x="5476875" y="4010025"/>
            <a:ext cx="5715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Cuidar da vida e cultivar esperança</a:t>
            </a:r>
          </a:p>
        </p:txBody>
      </p:sp>
      <p:cxnSp>
        <p:nvCxnSpPr>
          <p:cNvPr id="115" name="Conector de Seta Reta 56"/>
          <p:cNvCxnSpPr/>
          <p:nvPr/>
        </p:nvCxnSpPr>
        <p:spPr>
          <a:xfrm>
            <a:off x="457200" y="45148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25" name="Retângulo: Cantos Arredondados 24">
            <a:extLst>
              <a:ext uri="{FF2B5EF4-FFF2-40B4-BE49-F238E27FC236}">
                <a16:creationId xmlns:a16="http://schemas.microsoft.com/office/drawing/2014/main" id="{C00D038D-FDCA-4CC1-85B9-FBD21AAA9C95}"/>
              </a:ext>
            </a:extLst>
          </p:cNvPr>
          <p:cNvSpPr>
            <a:spLocks noGrp="1"/>
          </p:cNvSpPr>
          <p:nvPr/>
        </p:nvSpPr>
        <p:spPr>
          <a:xfrm>
            <a:off x="428625" y="4629150"/>
            <a:ext cx="419100" cy="419100"/>
          </a:xfrm>
          <a:prstGeom prst="roundRect">
            <a:avLst>
              <a:gd name="adj" fmla="val 18182"/>
            </a:avLst>
          </a:prstGeom>
          <a:solidFill>
            <a:srgbClr val="1E5D86"/>
          </a:solidFill>
        </p:spPr>
        <p:txBody>
          <a:bodyPr/>
          <a:lstStyle/>
          <a:p>
            <a:endParaRPr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B14494D8-CF60-4DF5-BFF7-D223152FAC50}"/>
              </a:ext>
            </a:extLst>
          </p:cNvPr>
          <p:cNvSpPr>
            <a:spLocks noGrp="1"/>
          </p:cNvSpPr>
          <p:nvPr/>
        </p:nvSpPr>
        <p:spPr>
          <a:xfrm>
            <a:off x="457200" y="4667250"/>
            <a:ext cx="333375" cy="333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  <p:sp>
        <p:nvSpPr>
          <p:cNvPr id="27" name="Retângulo 26">
            <a:extLst>
              <a:ext uri="{FF2B5EF4-FFF2-40B4-BE49-F238E27FC236}">
                <a16:creationId xmlns:a16="http://schemas.microsoft.com/office/drawing/2014/main" id="{EFCA9C94-691D-4502-9997-D4426D7D515F}"/>
              </a:ext>
            </a:extLst>
          </p:cNvPr>
          <p:cNvSpPr>
            <a:spLocks noGrp="1"/>
          </p:cNvSpPr>
          <p:nvPr/>
        </p:nvSpPr>
        <p:spPr>
          <a:xfrm>
            <a:off x="1000125" y="4657725"/>
            <a:ext cx="4191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Juntos na jornada</a:t>
            </a:r>
          </a:p>
        </p:txBody>
      </p:sp>
      <p:sp>
        <p:nvSpPr>
          <p:cNvPr id="28" name="Retângulo 27">
            <a:extLst>
              <a:ext uri="{FF2B5EF4-FFF2-40B4-BE49-F238E27FC236}">
                <a16:creationId xmlns:a16="http://schemas.microsoft.com/office/drawing/2014/main" id="{53F90773-4719-4F87-B3F5-860C9D425510}"/>
              </a:ext>
            </a:extLst>
          </p:cNvPr>
          <p:cNvSpPr>
            <a:spLocks noGrp="1"/>
          </p:cNvSpPr>
          <p:nvPr/>
        </p:nvSpPr>
        <p:spPr>
          <a:xfrm>
            <a:off x="5476875" y="4657725"/>
            <a:ext cx="57150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Construir um sentido a dois</a:t>
            </a:r>
          </a:p>
        </p:txBody>
      </p:sp>
      <p:cxnSp>
        <p:nvCxnSpPr>
          <p:cNvPr id="120" name="Conector de Seta Reta 61"/>
          <p:cNvCxnSpPr/>
          <p:nvPr/>
        </p:nvCxnSpPr>
        <p:spPr>
          <a:xfrm>
            <a:off x="457200" y="51625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30" name="Retângulo: Cantos Arredondados 29">
            <a:extLst>
              <a:ext uri="{FF2B5EF4-FFF2-40B4-BE49-F238E27FC236}">
                <a16:creationId xmlns:a16="http://schemas.microsoft.com/office/drawing/2014/main" id="{9C80125D-2475-474F-8037-DF045ED5AF87}"/>
              </a:ext>
            </a:extLst>
          </p:cNvPr>
          <p:cNvSpPr>
            <a:spLocks noGrp="1"/>
          </p:cNvSpPr>
          <p:nvPr/>
        </p:nvSpPr>
        <p:spPr>
          <a:xfrm>
            <a:off x="428625" y="5276850"/>
            <a:ext cx="495300" cy="419100"/>
          </a:xfrm>
          <a:prstGeom prst="roundRect">
            <a:avLst>
              <a:gd name="adj" fmla="val 18182"/>
            </a:avLst>
          </a:prstGeom>
          <a:solidFill>
            <a:srgbClr val="E8B64A"/>
          </a:solidFill>
        </p:spPr>
        <p:txBody>
          <a:bodyPr/>
          <a:lstStyle/>
          <a:p>
            <a:endParaRPr/>
          </a:p>
        </p:txBody>
      </p:sp>
      <p:sp>
        <p:nvSpPr>
          <p:cNvPr id="31" name="Retângulo 30">
            <a:extLst>
              <a:ext uri="{FF2B5EF4-FFF2-40B4-BE49-F238E27FC236}">
                <a16:creationId xmlns:a16="http://schemas.microsoft.com/office/drawing/2014/main" id="{F9B234C9-DBBE-4A08-B748-7CE8AA4978B3}"/>
              </a:ext>
            </a:extLst>
          </p:cNvPr>
          <p:cNvSpPr>
            <a:spLocks noGrp="1"/>
          </p:cNvSpPr>
          <p:nvPr/>
        </p:nvSpPr>
        <p:spPr>
          <a:xfrm>
            <a:off x="457200" y="5314950"/>
            <a:ext cx="428625" cy="33337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t>6–7</a:t>
            </a:r>
          </a:p>
        </p:txBody>
      </p:sp>
      <p:sp>
        <p:nvSpPr>
          <p:cNvPr id="32" name="Retângulo 31">
            <a:extLst>
              <a:ext uri="{FF2B5EF4-FFF2-40B4-BE49-F238E27FC236}">
                <a16:creationId xmlns:a16="http://schemas.microsoft.com/office/drawing/2014/main" id="{83A2E994-5B67-4A59-8A1B-C18189E9FCA0}"/>
              </a:ext>
            </a:extLst>
          </p:cNvPr>
          <p:cNvSpPr>
            <a:spLocks noGrp="1"/>
          </p:cNvSpPr>
          <p:nvPr/>
        </p:nvSpPr>
        <p:spPr>
          <a:xfrm>
            <a:off x="1076325" y="5305425"/>
            <a:ext cx="41148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Cada fase e o serviço</a:t>
            </a: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7D20A88C-2D9C-498A-9CF2-E3D2FA087738}"/>
              </a:ext>
            </a:extLst>
          </p:cNvPr>
          <p:cNvSpPr>
            <a:spLocks noGrp="1"/>
          </p:cNvSpPr>
          <p:nvPr/>
        </p:nvSpPr>
        <p:spPr>
          <a:xfrm>
            <a:off x="5476875" y="5305425"/>
            <a:ext cx="5905500" cy="4000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Redescobrir o valor • ir ao encontro do próximo</a:t>
            </a:r>
          </a:p>
        </p:txBody>
      </p:sp>
    </p:spTree>
    <p:extLst>
      <p:ext uri="{BB962C8B-B14F-4D97-AF65-F5344CB8AC3E}">
        <p14:creationId xmlns:p14="http://schemas.microsoft.com/office/powerpoint/2010/main" val="575361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F0EED30C-5DD4-468D-BFD3-5720D12A5840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0E744320-6825-4CB8-9E63-DBBA2D35F072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1º encontro — Vida em abundância</a:t>
            </a:r>
          </a:p>
        </p:txBody>
      </p:sp>
      <p:cxnSp>
        <p:nvCxnSpPr>
          <p:cNvPr id="18" name="Conector de Seta Reta 11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F2F7F71F-61C5-404E-BD94-A359DD0EB265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07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5E817467-7100-4BC7-B3A4-D12E876123B1}"/>
              </a:ext>
            </a:extLst>
          </p:cNvPr>
          <p:cNvSpPr>
            <a:spLocks noGrp="1"/>
          </p:cNvSpPr>
          <p:nvPr/>
        </p:nvSpPr>
        <p:spPr>
          <a:xfrm>
            <a:off x="457200" y="2047875"/>
            <a:ext cx="6572250" cy="1619250"/>
          </a:xfrm>
          <a:prstGeom prst="rect">
            <a:avLst/>
          </a:prstGeom>
        </p:spPr>
        <p:txBody>
          <a:bodyPr lIns="0" tIns="0" rIns="0" bIns="0" anchor="t">
            <a:normAutofit fontScale="80133"/>
          </a:bodyPr>
          <a:lstStyle/>
          <a:p>
            <a:pPr algn="l">
              <a:buNone/>
              <a:defRPr sz="262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Jesus não oferece apenas uma vida mais longa, mas uma existência reconciliada com Deus, sustentada pelo amor e aberta à eternidade. Em Cristo descobrimos que viver plenamente é acolher o dom recebido e transformá-lo em comunhão.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70A3160D-F785-465A-897D-4A4558139EBD}"/>
              </a:ext>
            </a:extLst>
          </p:cNvPr>
          <p:cNvSpPr>
            <a:spLocks noGrp="1"/>
          </p:cNvSpPr>
          <p:nvPr/>
        </p:nvSpPr>
        <p:spPr>
          <a:xfrm>
            <a:off x="7524750" y="2000250"/>
            <a:ext cx="3981450" cy="3048000"/>
          </a:xfrm>
          <a:prstGeom prst="roundRect">
            <a:avLst>
              <a:gd name="adj" fmla="val 2500"/>
            </a:avLst>
          </a:prstGeom>
          <a:solidFill>
            <a:srgbClr val="F6F4ED"/>
          </a:solidFill>
        </p:spPr>
        <p:txBody>
          <a:bodyPr/>
          <a:lstStyle/>
          <a:p>
            <a:endParaRPr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62D66F51-8BEA-4210-BAA1-5B0402C103A2}"/>
              </a:ext>
            </a:extLst>
          </p:cNvPr>
          <p:cNvSpPr>
            <a:spLocks noGrp="1"/>
          </p:cNvSpPr>
          <p:nvPr/>
        </p:nvSpPr>
        <p:spPr>
          <a:xfrm>
            <a:off x="7858125" y="2333625"/>
            <a:ext cx="2857500" cy="3429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025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Para trabalhar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61AF2A50-07EF-476B-A51A-486AC16D7955}"/>
              </a:ext>
            </a:extLst>
          </p:cNvPr>
          <p:cNvSpPr>
            <a:spLocks noGrp="1"/>
          </p:cNvSpPr>
          <p:nvPr/>
        </p:nvSpPr>
        <p:spPr>
          <a:xfrm>
            <a:off x="7858125" y="2905125"/>
            <a:ext cx="3143250" cy="1762125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• Jo 10,10: Cristo, fonte da vida</a:t>
            </a:r>
          </a:p>
          <a:p>
            <a:pPr algn="l">
              <a:buNone/>
              <a:defRPr sz="18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• o sentido da existência</a:t>
            </a:r>
          </a:p>
          <a:p>
            <a:pPr algn="l">
              <a:buNone/>
              <a:defRPr sz="18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• vida como dom e vocação</a:t>
            </a:r>
          </a:p>
          <a:p>
            <a:pPr algn="l">
              <a:buNone/>
              <a:defRPr sz="180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• gratidão e compromisso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75868C5-9F7A-4E50-A2DC-E6265EC2B039}"/>
              </a:ext>
            </a:extLst>
          </p:cNvPr>
          <p:cNvSpPr>
            <a:spLocks noGrp="1"/>
          </p:cNvSpPr>
          <p:nvPr/>
        </p:nvSpPr>
        <p:spPr>
          <a:xfrm>
            <a:off x="457200" y="4762500"/>
            <a:ext cx="6286500" cy="8572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175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Celebrar o dom maior: a vida recebida de Deus e chamada à plenitude.</a:t>
            </a:r>
          </a:p>
        </p:txBody>
      </p:sp>
    </p:spTree>
    <p:extLst>
      <p:ext uri="{BB962C8B-B14F-4D97-AF65-F5344CB8AC3E}">
        <p14:creationId xmlns:p14="http://schemas.microsoft.com/office/powerpoint/2010/main" val="4069409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>
            <a:extLst>
              <a:ext uri="{FF2B5EF4-FFF2-40B4-BE49-F238E27FC236}">
                <a16:creationId xmlns:a16="http://schemas.microsoft.com/office/drawing/2014/main" id="{685F18E1-9E06-4E68-85EF-D772AA2829CC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6F4985C1-94D7-4E9C-BB60-34D0D3F74F10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2º: A vida é presente de Deus</a:t>
            </a:r>
          </a:p>
        </p:txBody>
      </p:sp>
      <p:cxnSp>
        <p:nvCxnSpPr>
          <p:cNvPr id="35" name="Conector de Seta Reta 14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DCF04D89-F161-48C2-B36A-B41086151269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08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9A34797-B0B8-4C62-8ED0-7CB8DCFBC9A4}"/>
              </a:ext>
            </a:extLst>
          </p:cNvPr>
          <p:cNvSpPr>
            <a:spLocks noGrp="1"/>
          </p:cNvSpPr>
          <p:nvPr/>
        </p:nvSpPr>
        <p:spPr>
          <a:xfrm>
            <a:off x="457200" y="2114550"/>
            <a:ext cx="6477000" cy="1809750"/>
          </a:xfrm>
          <a:prstGeom prst="rect">
            <a:avLst/>
          </a:prstGeom>
        </p:spPr>
        <p:txBody>
          <a:bodyPr lIns="0" tIns="0" rIns="0" bIns="0" anchor="t">
            <a:normAutofit fontScale="83040"/>
          </a:bodyPr>
          <a:lstStyle/>
          <a:p>
            <a:pPr algn="l">
              <a:buNone/>
              <a:defRPr sz="255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Toda pessoa é querida por Deus e possui dignidade inviolável, independentemente da idade, saúde, produtividade ou condição social. O encontro convida a reconhecer, acolher e proteger a vida desde a concepção até a morte natural.</a:t>
            </a: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F274C55A-880E-44A2-81F7-DADB0B0F5BAC}"/>
              </a:ext>
            </a:extLst>
          </p:cNvPr>
          <p:cNvSpPr>
            <a:spLocks noGrp="1"/>
          </p:cNvSpPr>
          <p:nvPr/>
        </p:nvSpPr>
        <p:spPr>
          <a:xfrm>
            <a:off x="7524750" y="2076450"/>
            <a:ext cx="3981450" cy="2714625"/>
          </a:xfrm>
          <a:prstGeom prst="roundRect">
            <a:avLst>
              <a:gd name="adj" fmla="val 2807"/>
            </a:avLst>
          </a:prstGeom>
          <a:solidFill>
            <a:srgbClr val="E5F1EC"/>
          </a:solidFill>
        </p:spPr>
        <p:txBody>
          <a:bodyPr/>
          <a:lstStyle/>
          <a:p>
            <a:endParaRPr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8443B321-EDC7-4D39-B7D3-778996E9BE22}"/>
              </a:ext>
            </a:extLst>
          </p:cNvPr>
          <p:cNvSpPr>
            <a:spLocks noGrp="1"/>
          </p:cNvSpPr>
          <p:nvPr/>
        </p:nvSpPr>
        <p:spPr>
          <a:xfrm>
            <a:off x="7905750" y="2400300"/>
            <a:ext cx="28575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025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Dignidade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6913536-AD1B-433A-91C3-39C5CF641CE0}"/>
              </a:ext>
            </a:extLst>
          </p:cNvPr>
          <p:cNvSpPr>
            <a:spLocks noGrp="1"/>
          </p:cNvSpPr>
          <p:nvPr/>
        </p:nvSpPr>
        <p:spPr>
          <a:xfrm>
            <a:off x="7905750" y="2771775"/>
            <a:ext cx="3048000" cy="2857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725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criados à imagem de Deus</a:t>
            </a:r>
          </a:p>
        </p:txBody>
      </p:sp>
      <p:cxnSp>
        <p:nvCxnSpPr>
          <p:cNvPr id="41" name="Conector de Seta Reta 20"/>
          <p:cNvCxnSpPr/>
          <p:nvPr/>
        </p:nvCxnSpPr>
        <p:spPr>
          <a:xfrm>
            <a:off x="7905750" y="3219450"/>
            <a:ext cx="2857500" cy="95"/>
          </a:xfrm>
          <a:prstGeom prst="straightConnector1">
            <a:avLst/>
          </a:prstGeom>
          <a:ln w="19050">
            <a:solidFill>
              <a:srgbClr val="3B7D65"/>
            </a:solidFill>
            <a:prstDash val="solid"/>
          </a:ln>
        </p:spPr>
      </p:cxnSp>
      <p:sp>
        <p:nvSpPr>
          <p:cNvPr id="10" name="Retângulo 9">
            <a:extLst>
              <a:ext uri="{FF2B5EF4-FFF2-40B4-BE49-F238E27FC236}">
                <a16:creationId xmlns:a16="http://schemas.microsoft.com/office/drawing/2014/main" id="{D78951E2-4D76-425B-8BF8-997FA72C82CB}"/>
              </a:ext>
            </a:extLst>
          </p:cNvPr>
          <p:cNvSpPr>
            <a:spLocks noGrp="1"/>
          </p:cNvSpPr>
          <p:nvPr/>
        </p:nvSpPr>
        <p:spPr>
          <a:xfrm>
            <a:off x="7905750" y="3495675"/>
            <a:ext cx="2857500" cy="32385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025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Proteção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C9FCE42-1E3B-4A25-86E7-0FAB69544374}"/>
              </a:ext>
            </a:extLst>
          </p:cNvPr>
          <p:cNvSpPr>
            <a:spLocks noGrp="1"/>
          </p:cNvSpPr>
          <p:nvPr/>
        </p:nvSpPr>
        <p:spPr>
          <a:xfrm>
            <a:off x="7905750" y="3867150"/>
            <a:ext cx="3048000" cy="285750"/>
          </a:xfrm>
          <a:prstGeom prst="rect">
            <a:avLst/>
          </a:prstGeom>
        </p:spPr>
        <p:txBody>
          <a:bodyPr lIns="0" tIns="0" rIns="0" bIns="0" anchor="t">
            <a:normAutofit fontScale="91846"/>
          </a:bodyPr>
          <a:lstStyle/>
          <a:p>
            <a:pPr algn="l">
              <a:buNone/>
              <a:defRPr sz="1725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cuidar da vida em todas as etapas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2CB4C1C-E592-4686-AD38-E969940AF93B}"/>
              </a:ext>
            </a:extLst>
          </p:cNvPr>
          <p:cNvSpPr>
            <a:spLocks noGrp="1"/>
          </p:cNvSpPr>
          <p:nvPr/>
        </p:nvSpPr>
        <p:spPr>
          <a:xfrm>
            <a:off x="457200" y="5000625"/>
            <a:ext cx="10287000" cy="762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2025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Acolher a vida é reconhecer, em cada pessoa, um dom confiado ao nosso cuidado.</a:t>
            </a:r>
          </a:p>
        </p:txBody>
      </p:sp>
      <p:pic>
        <p:nvPicPr>
          <p:cNvPr id="45" name="Imagem 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31178" y="5381625"/>
            <a:ext cx="2603572" cy="132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9054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BEA39D78-B4C0-4626-BAE2-4F9CBED443C9}"/>
              </a:ext>
            </a:extLst>
          </p:cNvPr>
          <p:cNvSpPr>
            <a:spLocks noGrp="1"/>
          </p:cNvSpPr>
          <p:nvPr/>
        </p:nvSpPr>
        <p:spPr>
          <a:xfrm>
            <a:off x="457200" y="266700"/>
            <a:ext cx="4286250" cy="2667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350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HORA DA VIDA 2026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FC69D2A3-FB02-417C-AC96-14AE42868D3A}"/>
              </a:ext>
            </a:extLst>
          </p:cNvPr>
          <p:cNvSpPr>
            <a:spLocks noGrp="1"/>
          </p:cNvSpPr>
          <p:nvPr/>
        </p:nvSpPr>
        <p:spPr>
          <a:xfrm>
            <a:off x="457200" y="723900"/>
            <a:ext cx="11049000" cy="8763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3600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3º encontro — Para além das curtidas</a:t>
            </a:r>
          </a:p>
        </p:txBody>
      </p:sp>
      <p:cxnSp>
        <p:nvCxnSpPr>
          <p:cNvPr id="32" name="Conector de Seta Reta 15"/>
          <p:cNvCxnSpPr/>
          <p:nvPr/>
        </p:nvCxnSpPr>
        <p:spPr>
          <a:xfrm>
            <a:off x="457200" y="16954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4" name="Retângulo 3">
            <a:extLst>
              <a:ext uri="{FF2B5EF4-FFF2-40B4-BE49-F238E27FC236}">
                <a16:creationId xmlns:a16="http://schemas.microsoft.com/office/drawing/2014/main" id="{8A10C246-757D-412F-B14C-D9CA082CD656}"/>
              </a:ext>
            </a:extLst>
          </p:cNvPr>
          <p:cNvSpPr>
            <a:spLocks noGrp="1"/>
          </p:cNvSpPr>
          <p:nvPr/>
        </p:nvSpPr>
        <p:spPr>
          <a:xfrm>
            <a:off x="11163300" y="6353175"/>
            <a:ext cx="342900" cy="1905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r">
              <a:buNone/>
              <a:defRPr sz="1200" b="0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09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19CF74E-C80F-42CE-8DA2-EAF8F09D18E3}"/>
              </a:ext>
            </a:extLst>
          </p:cNvPr>
          <p:cNvSpPr>
            <a:spLocks noGrp="1"/>
          </p:cNvSpPr>
          <p:nvPr/>
        </p:nvSpPr>
        <p:spPr>
          <a:xfrm>
            <a:off x="457200" y="2190750"/>
            <a:ext cx="2571750" cy="647700"/>
          </a:xfrm>
          <a:prstGeom prst="rect">
            <a:avLst/>
          </a:prstGeom>
        </p:spPr>
        <p:txBody>
          <a:bodyPr lIns="0" tIns="0" rIns="0" bIns="0" anchor="t">
            <a:normAutofit fontScale="73637"/>
          </a:bodyPr>
          <a:lstStyle/>
          <a:p>
            <a:pPr algn="l">
              <a:buNone/>
              <a:defRPr sz="4125" b="1">
                <a:solidFill>
                  <a:srgbClr val="E8B64A"/>
                </a:solidFill>
                <a:latin typeface="Arial"/>
                <a:ea typeface="Arial"/>
                <a:cs typeface="Arial"/>
              </a:defRPr>
            </a:pPr>
            <a:r>
              <a:t>VIDA DIGITAL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CBFDF25D-37EF-42A9-B1B3-7D299CA281FD}"/>
              </a:ext>
            </a:extLst>
          </p:cNvPr>
          <p:cNvSpPr>
            <a:spLocks noGrp="1"/>
          </p:cNvSpPr>
          <p:nvPr/>
        </p:nvSpPr>
        <p:spPr>
          <a:xfrm>
            <a:off x="3429000" y="2076450"/>
            <a:ext cx="7810500" cy="1524000"/>
          </a:xfrm>
          <a:prstGeom prst="rect">
            <a:avLst/>
          </a:prstGeom>
        </p:spPr>
        <p:txBody>
          <a:bodyPr lIns="0" tIns="0" rIns="0" bIns="0" anchor="t">
            <a:normAutofit fontScale="97227"/>
          </a:bodyPr>
          <a:lstStyle/>
          <a:p>
            <a:pPr algn="l">
              <a:buNone/>
              <a:defRPr sz="2325" b="1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As tecnologias podem aproximar, informar e evangelizar, mas não substituem o encontro humano. É preciso discernir se o ambiente digital promove vida abundante ou alimenta comparação, isolamento e dependência.</a:t>
            </a:r>
          </a:p>
        </p:txBody>
      </p:sp>
      <p:cxnSp>
        <p:nvCxnSpPr>
          <p:cNvPr id="36" name="Conector de Seta Reta 19"/>
          <p:cNvCxnSpPr/>
          <p:nvPr/>
        </p:nvCxnSpPr>
        <p:spPr>
          <a:xfrm>
            <a:off x="457200" y="4095750"/>
            <a:ext cx="11049000" cy="95"/>
          </a:xfrm>
          <a:prstGeom prst="straightConnector1">
            <a:avLst/>
          </a:prstGeom>
          <a:ln w="9525">
            <a:solidFill>
              <a:srgbClr val="B8C3C9"/>
            </a:solidFill>
            <a:prstDash val="solid"/>
          </a:ln>
        </p:spPr>
      </p:cxnSp>
      <p:sp>
        <p:nvSpPr>
          <p:cNvPr id="8" name="Retângulo 7">
            <a:extLst>
              <a:ext uri="{FF2B5EF4-FFF2-40B4-BE49-F238E27FC236}">
                <a16:creationId xmlns:a16="http://schemas.microsoft.com/office/drawing/2014/main" id="{5E400D35-1789-4065-8BB5-7747606C6D4D}"/>
              </a:ext>
            </a:extLst>
          </p:cNvPr>
          <p:cNvSpPr>
            <a:spLocks noGrp="1"/>
          </p:cNvSpPr>
          <p:nvPr/>
        </p:nvSpPr>
        <p:spPr>
          <a:xfrm>
            <a:off x="457200" y="4457700"/>
            <a:ext cx="314325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3B7D65"/>
                </a:solidFill>
                <a:latin typeface="Arial"/>
                <a:ea typeface="Arial"/>
                <a:cs typeface="Arial"/>
              </a:defRPr>
            </a:pPr>
            <a:r>
              <a:t>Quem somos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3A0DD8E6-6FD3-4330-8F26-F39B1067E2FD}"/>
              </a:ext>
            </a:extLst>
          </p:cNvPr>
          <p:cNvSpPr>
            <a:spLocks noGrp="1"/>
          </p:cNvSpPr>
          <p:nvPr/>
        </p:nvSpPr>
        <p:spPr>
          <a:xfrm>
            <a:off x="457200" y="4905375"/>
            <a:ext cx="3143250" cy="6858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nossa dignidade não depende de curtidas.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81584789-1C74-4D1D-BAA7-3A8B05317312}"/>
              </a:ext>
            </a:extLst>
          </p:cNvPr>
          <p:cNvSpPr>
            <a:spLocks noGrp="1"/>
          </p:cNvSpPr>
          <p:nvPr/>
        </p:nvSpPr>
        <p:spPr>
          <a:xfrm>
            <a:off x="4429125" y="4457700"/>
            <a:ext cx="314325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1E5D86"/>
                </a:solidFill>
                <a:latin typeface="Arial"/>
                <a:ea typeface="Arial"/>
                <a:cs typeface="Arial"/>
              </a:defRPr>
            </a:pPr>
            <a:r>
              <a:t>O que consumimos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2C636615-9191-46AB-A53A-D2A0497E8D49}"/>
              </a:ext>
            </a:extLst>
          </p:cNvPr>
          <p:cNvSpPr>
            <a:spLocks noGrp="1"/>
          </p:cNvSpPr>
          <p:nvPr/>
        </p:nvSpPr>
        <p:spPr>
          <a:xfrm>
            <a:off x="4429125" y="4905375"/>
            <a:ext cx="3143250" cy="6858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conteúdos devem promover verdade e esperança.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D303F0F0-06A9-4F94-BCAE-E2A7A3D09E05}"/>
              </a:ext>
            </a:extLst>
          </p:cNvPr>
          <p:cNvSpPr>
            <a:spLocks noGrp="1"/>
          </p:cNvSpPr>
          <p:nvPr/>
        </p:nvSpPr>
        <p:spPr>
          <a:xfrm>
            <a:off x="8382000" y="4457700"/>
            <a:ext cx="3143250" cy="3810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875" b="1">
                <a:solidFill>
                  <a:srgbClr val="E8B64A"/>
                </a:solidFill>
                <a:latin typeface="Arial"/>
                <a:ea typeface="Arial"/>
                <a:cs typeface="Arial"/>
              </a:defRPr>
            </a:pPr>
            <a:r>
              <a:t>Como convivemos</a:t>
            </a: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2CBB4E9A-5929-4C21-8C50-B9A466CD791C}"/>
              </a:ext>
            </a:extLst>
          </p:cNvPr>
          <p:cNvSpPr>
            <a:spLocks noGrp="1"/>
          </p:cNvSpPr>
          <p:nvPr/>
        </p:nvSpPr>
        <p:spPr>
          <a:xfrm>
            <a:off x="8382000" y="4905375"/>
            <a:ext cx="3143250" cy="685800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algn="l">
              <a:buNone/>
              <a:defRPr sz="1650" b="0">
                <a:solidFill>
                  <a:srgbClr val="152A38"/>
                </a:solidFill>
                <a:latin typeface="Arial"/>
                <a:ea typeface="Arial"/>
                <a:cs typeface="Arial"/>
              </a:defRPr>
            </a:pPr>
            <a:r>
              <a:t>presença, diálogo e tempos sem celulares.</a:t>
            </a:r>
          </a:p>
        </p:txBody>
      </p:sp>
      <p:pic>
        <p:nvPicPr>
          <p:cNvPr id="4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9850417" y="58812"/>
            <a:ext cx="1655783" cy="1655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435801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2004</Words>
  <Application>Microsoft Office PowerPoint</Application>
  <DocSecurity>0</DocSecurity>
  <PresentationFormat>Widescreen</PresentationFormat>
  <Paragraphs>281</Paragraphs>
  <Slides>18</Slides>
  <Notes>18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20" baseType="lpstr">
      <vt:lpstr>Calibri</vt:lpstr>
      <vt:lpstr>ChatGPT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Pe. Rodolfo Pinho | Vida e Família - CNBB</cp:lastModifiedBy>
  <cp:revision>1</cp:revision>
  <dcterms:created xsi:type="dcterms:W3CDTF">2026-09-01T01:49:06Z</dcterms:created>
  <dcterms:modified xsi:type="dcterms:W3CDTF">2026-09-01T01:52:13Z</dcterms:modified>
</cp:coreProperties>
</file>